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61" r:id="rId4"/>
    <p:sldId id="270" r:id="rId5"/>
    <p:sldId id="260" r:id="rId6"/>
    <p:sldId id="263" r:id="rId7"/>
    <p:sldId id="265" r:id="rId8"/>
    <p:sldId id="264" r:id="rId9"/>
    <p:sldId id="266" r:id="rId10"/>
    <p:sldId id="267" r:id="rId11"/>
    <p:sldId id="262" r:id="rId12"/>
    <p:sldId id="25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3BF5"/>
    <a:srgbClr val="5ACE20"/>
    <a:srgbClr val="C0F1F8"/>
    <a:srgbClr val="B5F7CB"/>
    <a:srgbClr val="0F70B7"/>
    <a:srgbClr val="2DAAE1"/>
    <a:srgbClr val="0066CC"/>
    <a:srgbClr val="0944FF"/>
    <a:srgbClr val="99CCF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66" autoAdjust="0"/>
  </p:normalViewPr>
  <p:slideViewPr>
    <p:cSldViewPr snapToGrid="0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CD6EE-0114-449C-9BDC-97CAD2C4F4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07FDBF-4C26-4E59-BF98-F20F5BE49863}">
      <dgm:prSet phldrT="[Texte]" custT="1"/>
      <dgm:spPr>
        <a:solidFill>
          <a:srgbClr val="513BF5"/>
        </a:solidFill>
      </dgm:spPr>
      <dgm:t>
        <a:bodyPr/>
        <a:lstStyle/>
        <a:p>
          <a:r>
            <a:rPr lang="fr-FR" sz="2400" b="1" dirty="0" smtClean="0">
              <a:solidFill>
                <a:srgbClr val="FFFF00"/>
              </a:solidFill>
            </a:rPr>
            <a:t>Formation</a:t>
          </a:r>
          <a:endParaRPr lang="fr-FR" sz="2400" b="1" dirty="0">
            <a:solidFill>
              <a:srgbClr val="FFFF00"/>
            </a:solidFill>
          </a:endParaRPr>
        </a:p>
      </dgm:t>
    </dgm:pt>
    <dgm:pt modelId="{91CF20EA-CB1D-4AB9-B3E2-84EBBB8607C7}" type="parTrans" cxnId="{64DC163F-F99F-41CE-861D-239B4BCB87D7}">
      <dgm:prSet/>
      <dgm:spPr/>
      <dgm:t>
        <a:bodyPr/>
        <a:lstStyle/>
        <a:p>
          <a:endParaRPr lang="fr-FR"/>
        </a:p>
      </dgm:t>
    </dgm:pt>
    <dgm:pt modelId="{41C9431B-5A69-4A75-B515-0DE6108803A2}" type="sibTrans" cxnId="{64DC163F-F99F-41CE-861D-239B4BCB87D7}">
      <dgm:prSet/>
      <dgm:spPr/>
      <dgm:t>
        <a:bodyPr/>
        <a:lstStyle/>
        <a:p>
          <a:endParaRPr lang="fr-FR"/>
        </a:p>
      </dgm:t>
    </dgm:pt>
    <dgm:pt modelId="{E0C89E2A-AD76-484B-9C5A-812356469D4F}">
      <dgm:prSet phldrT="[Texte]" custT="1"/>
      <dgm:spPr>
        <a:solidFill>
          <a:srgbClr val="C0F1F8">
            <a:alpha val="89804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2 </a:t>
          </a:r>
          <a:r>
            <a:rPr lang="fr-FR" sz="1400" b="1" dirty="0" smtClean="0">
              <a:solidFill>
                <a:schemeClr val="tx1"/>
              </a:solidFill>
            </a:rPr>
            <a:t>campus universitaires (Rabat 38 ha, Agadir  89 ha)</a:t>
          </a:r>
          <a:endParaRPr lang="fr-FR" sz="1400" b="1" dirty="0">
            <a:solidFill>
              <a:schemeClr val="tx1"/>
            </a:solidFill>
          </a:endParaRPr>
        </a:p>
      </dgm:t>
    </dgm:pt>
    <dgm:pt modelId="{5CA712F7-4EEA-471D-9257-0FE5372374DD}" type="parTrans" cxnId="{B10E2293-4E86-4770-AF4F-79B9265221FA}">
      <dgm:prSet/>
      <dgm:spPr/>
      <dgm:t>
        <a:bodyPr/>
        <a:lstStyle/>
        <a:p>
          <a:endParaRPr lang="fr-FR"/>
        </a:p>
      </dgm:t>
    </dgm:pt>
    <dgm:pt modelId="{872386E4-FC69-40C7-B094-498D298AE7F5}" type="sibTrans" cxnId="{B10E2293-4E86-4770-AF4F-79B9265221FA}">
      <dgm:prSet/>
      <dgm:spPr/>
      <dgm:t>
        <a:bodyPr/>
        <a:lstStyle/>
        <a:p>
          <a:endParaRPr lang="fr-FR"/>
        </a:p>
      </dgm:t>
    </dgm:pt>
    <dgm:pt modelId="{9CB1548E-5397-4EE3-B165-E6EEB2F46C73}">
      <dgm:prSet phldrT="[Texte]" custT="1"/>
      <dgm:spPr>
        <a:solidFill>
          <a:srgbClr val="513BF5"/>
        </a:solidFill>
      </dgm:spPr>
      <dgm:t>
        <a:bodyPr/>
        <a:lstStyle/>
        <a:p>
          <a:r>
            <a:rPr lang="fr-FR" sz="2400" b="1" dirty="0" smtClean="0">
              <a:solidFill>
                <a:srgbClr val="FFFF00"/>
              </a:solidFill>
            </a:rPr>
            <a:t>Recherche</a:t>
          </a:r>
        </a:p>
      </dgm:t>
    </dgm:pt>
    <dgm:pt modelId="{CD54A671-36BA-4234-8E88-A3BE4BD13FB7}" type="parTrans" cxnId="{7C6CC5B3-7D0F-4A68-BB56-5EBEB8C38ABA}">
      <dgm:prSet/>
      <dgm:spPr/>
      <dgm:t>
        <a:bodyPr/>
        <a:lstStyle/>
        <a:p>
          <a:endParaRPr lang="fr-FR"/>
        </a:p>
      </dgm:t>
    </dgm:pt>
    <dgm:pt modelId="{793D4F96-C6B8-41E5-9E9C-D7FB29B37B8E}" type="sibTrans" cxnId="{7C6CC5B3-7D0F-4A68-BB56-5EBEB8C38ABA}">
      <dgm:prSet/>
      <dgm:spPr/>
      <dgm:t>
        <a:bodyPr/>
        <a:lstStyle/>
        <a:p>
          <a:endParaRPr lang="fr-FR"/>
        </a:p>
      </dgm:t>
    </dgm:pt>
    <dgm:pt modelId="{04F05EEC-D5AA-4164-ABC2-6F0C5C01A981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Ecole doctorale </a:t>
          </a:r>
          <a:r>
            <a:rPr lang="fr-FR" sz="1400" b="1" dirty="0" smtClean="0">
              <a:solidFill>
                <a:schemeClr val="tx1"/>
              </a:solidFill>
            </a:rPr>
            <a:t>créée </a:t>
          </a:r>
          <a:r>
            <a:rPr lang="fr-FR" sz="1400" b="1" dirty="0" smtClean="0">
              <a:solidFill>
                <a:schemeClr val="tx1"/>
              </a:solidFill>
            </a:rPr>
            <a:t>en 1980 : </a:t>
          </a:r>
          <a:r>
            <a:rPr lang="fr-FR" sz="1400" b="1" dirty="0" smtClean="0">
              <a:solidFill>
                <a:srgbClr val="FF0000"/>
              </a:solidFill>
            </a:rPr>
            <a:t>250 </a:t>
          </a:r>
          <a:r>
            <a:rPr lang="fr-FR" sz="1400" b="1" dirty="0" smtClean="0">
              <a:solidFill>
                <a:schemeClr val="tx1"/>
              </a:solidFill>
            </a:rPr>
            <a:t>docteurs Es-sciences agronomiques jusqu’à 2003  </a:t>
          </a:r>
        </a:p>
      </dgm:t>
    </dgm:pt>
    <dgm:pt modelId="{4274B62F-8192-4CA6-8144-9FD0F620D168}" type="parTrans" cxnId="{E76202B3-4533-4C61-8D0B-30B618E93038}">
      <dgm:prSet/>
      <dgm:spPr/>
      <dgm:t>
        <a:bodyPr/>
        <a:lstStyle/>
        <a:p>
          <a:endParaRPr lang="fr-FR"/>
        </a:p>
      </dgm:t>
    </dgm:pt>
    <dgm:pt modelId="{0B7F47B0-DB96-429E-AAD7-0549B1B9E315}" type="sibTrans" cxnId="{E76202B3-4533-4C61-8D0B-30B618E93038}">
      <dgm:prSet/>
      <dgm:spPr/>
      <dgm:t>
        <a:bodyPr/>
        <a:lstStyle/>
        <a:p>
          <a:endParaRPr lang="fr-FR"/>
        </a:p>
      </dgm:t>
    </dgm:pt>
    <dgm:pt modelId="{DB1904EB-5CED-4DE7-95A4-285469ECF621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Création du </a:t>
          </a:r>
          <a:r>
            <a:rPr lang="fr-FR" sz="1400" b="1" dirty="0" err="1" smtClean="0">
              <a:solidFill>
                <a:schemeClr val="tx1"/>
              </a:solidFill>
            </a:rPr>
            <a:t>CEDoc</a:t>
          </a:r>
          <a:r>
            <a:rPr lang="fr-FR" sz="1400" b="1" dirty="0" smtClean="0">
              <a:solidFill>
                <a:schemeClr val="tx1"/>
              </a:solidFill>
            </a:rPr>
            <a:t> en 2009 (système LMD, Loi 01.00)</a:t>
          </a:r>
        </a:p>
      </dgm:t>
    </dgm:pt>
    <dgm:pt modelId="{4572E63E-CF5D-446A-9746-BEC774816CD6}" type="parTrans" cxnId="{E50A1F9E-7939-4944-AC3D-E576826E2907}">
      <dgm:prSet/>
      <dgm:spPr/>
      <dgm:t>
        <a:bodyPr/>
        <a:lstStyle/>
        <a:p>
          <a:endParaRPr lang="fr-FR"/>
        </a:p>
      </dgm:t>
    </dgm:pt>
    <dgm:pt modelId="{D6B4087B-105B-499D-9D4C-808EDA3DA0A6}" type="sibTrans" cxnId="{E50A1F9E-7939-4944-AC3D-E576826E2907}">
      <dgm:prSet/>
      <dgm:spPr/>
      <dgm:t>
        <a:bodyPr/>
        <a:lstStyle/>
        <a:p>
          <a:endParaRPr lang="fr-FR"/>
        </a:p>
      </dgm:t>
    </dgm:pt>
    <dgm:pt modelId="{7CEDDC34-408C-4E0C-AAB5-4E70CFF66D66}">
      <dgm:prSet phldrT="[Texte]" custT="1"/>
      <dgm:spPr>
        <a:solidFill>
          <a:srgbClr val="513BF5"/>
        </a:solidFill>
      </dgm:spPr>
      <dgm:t>
        <a:bodyPr/>
        <a:lstStyle/>
        <a:p>
          <a:r>
            <a:rPr lang="fr-FR" sz="2400" b="1" dirty="0" smtClean="0">
              <a:solidFill>
                <a:srgbClr val="FFFF00"/>
              </a:solidFill>
            </a:rPr>
            <a:t>Coopération</a:t>
          </a:r>
        </a:p>
      </dgm:t>
    </dgm:pt>
    <dgm:pt modelId="{179A6FF5-EB03-460E-8278-9EAF45303F82}" type="parTrans" cxnId="{4EE47DE4-3E90-4855-B504-93C04666AA1E}">
      <dgm:prSet/>
      <dgm:spPr/>
      <dgm:t>
        <a:bodyPr/>
        <a:lstStyle/>
        <a:p>
          <a:endParaRPr lang="fr-FR"/>
        </a:p>
      </dgm:t>
    </dgm:pt>
    <dgm:pt modelId="{85A4B014-BFC7-4F59-9C98-B101C9D63A36}" type="sibTrans" cxnId="{4EE47DE4-3E90-4855-B504-93C04666AA1E}">
      <dgm:prSet/>
      <dgm:spPr/>
      <dgm:t>
        <a:bodyPr/>
        <a:lstStyle/>
        <a:p>
          <a:endParaRPr lang="fr-FR"/>
        </a:p>
      </dgm:t>
    </dgm:pt>
    <dgm:pt modelId="{EBC086D9-D144-4C26-8C83-5DB5DB2C22CC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210</a:t>
          </a:r>
          <a:r>
            <a:rPr lang="fr-FR" sz="1400" b="1" dirty="0" smtClean="0">
              <a:solidFill>
                <a:schemeClr val="tx1"/>
              </a:solidFill>
            </a:rPr>
            <a:t> conventions cadre depuis 1972, dont 140 avec l’UE (67%) et 30 avec les pays de l’Afrique (14%)</a:t>
          </a:r>
          <a:endParaRPr lang="fr-FR" sz="1400" b="1" dirty="0">
            <a:solidFill>
              <a:schemeClr val="tx1"/>
            </a:solidFill>
          </a:endParaRPr>
        </a:p>
      </dgm:t>
    </dgm:pt>
    <dgm:pt modelId="{18BB4C9D-BE81-44E6-B956-E17FE4EC2110}" type="parTrans" cxnId="{708E782E-66D2-46BF-9D7B-D2534422FE95}">
      <dgm:prSet/>
      <dgm:spPr/>
      <dgm:t>
        <a:bodyPr/>
        <a:lstStyle/>
        <a:p>
          <a:endParaRPr lang="fr-FR"/>
        </a:p>
      </dgm:t>
    </dgm:pt>
    <dgm:pt modelId="{1996ADE3-F58F-4B4B-BDF9-F1F0FD8E28F7}" type="sibTrans" cxnId="{708E782E-66D2-46BF-9D7B-D2534422FE95}">
      <dgm:prSet/>
      <dgm:spPr/>
      <dgm:t>
        <a:bodyPr/>
        <a:lstStyle/>
        <a:p>
          <a:endParaRPr lang="fr-FR"/>
        </a:p>
      </dgm:t>
    </dgm:pt>
    <dgm:pt modelId="{947175AE-991C-41FC-BB40-C9E78590859F}">
      <dgm:prSet phldrT="[Texte]" custT="1"/>
      <dgm:spPr>
        <a:solidFill>
          <a:srgbClr val="C0F1F8">
            <a:alpha val="89804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rgbClr val="FF0000"/>
              </a:solidFill>
            </a:rPr>
            <a:t>10%</a:t>
          </a:r>
          <a:r>
            <a:rPr lang="fr-FR" sz="1400" b="1" dirty="0" smtClean="0">
              <a:solidFill>
                <a:schemeClr val="tx1"/>
              </a:solidFill>
            </a:rPr>
            <a:t> d’étrangers de </a:t>
          </a:r>
          <a:r>
            <a:rPr lang="fr-FR" sz="1400" b="1" dirty="0" smtClean="0">
              <a:solidFill>
                <a:srgbClr val="FF0000"/>
              </a:solidFill>
            </a:rPr>
            <a:t>24</a:t>
          </a:r>
          <a:r>
            <a:rPr lang="fr-FR" sz="1400" b="1" dirty="0" smtClean="0">
              <a:solidFill>
                <a:schemeClr val="tx1"/>
              </a:solidFill>
            </a:rPr>
            <a:t> nationalités </a:t>
          </a:r>
          <a:endParaRPr lang="fr-FR" sz="1400" b="1" dirty="0">
            <a:solidFill>
              <a:schemeClr val="tx1"/>
            </a:solidFill>
          </a:endParaRPr>
        </a:p>
      </dgm:t>
    </dgm:pt>
    <dgm:pt modelId="{82CAA15B-A80D-4082-B55F-D38CD3913A38}" type="parTrans" cxnId="{716C0C3B-02D8-4C85-9298-96F5022E933A}">
      <dgm:prSet/>
      <dgm:spPr/>
      <dgm:t>
        <a:bodyPr/>
        <a:lstStyle/>
        <a:p>
          <a:endParaRPr lang="fr-FR"/>
        </a:p>
      </dgm:t>
    </dgm:pt>
    <dgm:pt modelId="{F388F726-552D-4DD2-BF2C-6CD53967F1C7}" type="sibTrans" cxnId="{716C0C3B-02D8-4C85-9298-96F5022E933A}">
      <dgm:prSet/>
      <dgm:spPr/>
      <dgm:t>
        <a:bodyPr/>
        <a:lstStyle/>
        <a:p>
          <a:endParaRPr lang="fr-FR"/>
        </a:p>
      </dgm:t>
    </dgm:pt>
    <dgm:pt modelId="{85AE1EEC-1981-4501-8607-473B688972E1}">
      <dgm:prSet phldrT="[Texte]" custT="1"/>
      <dgm:spPr>
        <a:solidFill>
          <a:srgbClr val="C0F1F8">
            <a:alpha val="89804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14000</a:t>
          </a:r>
          <a:r>
            <a:rPr lang="fr-FR" sz="1400" b="1" dirty="0" smtClean="0">
              <a:solidFill>
                <a:schemeClr val="tx1"/>
              </a:solidFill>
            </a:rPr>
            <a:t> lauréats  depuis la création en 1966</a:t>
          </a:r>
          <a:endParaRPr lang="fr-FR" sz="1400" b="1" dirty="0">
            <a:solidFill>
              <a:schemeClr val="tx1"/>
            </a:solidFill>
          </a:endParaRPr>
        </a:p>
      </dgm:t>
    </dgm:pt>
    <dgm:pt modelId="{D5582B28-5940-40C1-A2CA-E71020E103FA}" type="parTrans" cxnId="{9F7FDC7C-E91F-41E0-96C1-C9E811120C1B}">
      <dgm:prSet/>
      <dgm:spPr/>
      <dgm:t>
        <a:bodyPr/>
        <a:lstStyle/>
        <a:p>
          <a:endParaRPr lang="fr-FR"/>
        </a:p>
      </dgm:t>
    </dgm:pt>
    <dgm:pt modelId="{C0EA3EC6-4C37-4D16-AC25-22BCC5BAC223}" type="sibTrans" cxnId="{9F7FDC7C-E91F-41E0-96C1-C9E811120C1B}">
      <dgm:prSet/>
      <dgm:spPr/>
      <dgm:t>
        <a:bodyPr/>
        <a:lstStyle/>
        <a:p>
          <a:endParaRPr lang="fr-FR"/>
        </a:p>
      </dgm:t>
    </dgm:pt>
    <dgm:pt modelId="{F39ADDC8-3FC1-45E6-B606-4D3229A73D7C}">
      <dgm:prSet phldrT="[Texte]" custT="1"/>
      <dgm:spPr>
        <a:solidFill>
          <a:srgbClr val="C0F1F8">
            <a:alpha val="89804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6</a:t>
          </a:r>
          <a:r>
            <a:rPr lang="fr-FR" sz="1400" b="1" dirty="0" smtClean="0">
              <a:solidFill>
                <a:schemeClr val="tx1"/>
              </a:solidFill>
            </a:rPr>
            <a:t> filières de formation (Agronomie,  Médecine </a:t>
          </a:r>
          <a:r>
            <a:rPr lang="fr-FR" sz="1400" b="1" dirty="0" smtClean="0">
              <a:solidFill>
                <a:schemeClr val="tx1"/>
              </a:solidFill>
            </a:rPr>
            <a:t>Vétérinaire</a:t>
          </a:r>
          <a:r>
            <a:rPr lang="fr-FR" sz="1400" b="1" dirty="0" smtClean="0">
              <a:solidFill>
                <a:schemeClr val="tx1"/>
              </a:solidFill>
            </a:rPr>
            <a:t>, Industrie agro-alimentaire, Génie rural,  Topographie et </a:t>
          </a:r>
          <a:r>
            <a:rPr lang="fr-FR" sz="1400" b="1" dirty="0" smtClean="0">
              <a:solidFill>
                <a:schemeClr val="tx1"/>
              </a:solidFill>
            </a:rPr>
            <a:t>Horticulture</a:t>
          </a:r>
          <a:r>
            <a:rPr lang="fr-FR" sz="1400" b="1" dirty="0" smtClean="0">
              <a:solidFill>
                <a:schemeClr val="tx1"/>
              </a:solidFill>
            </a:rPr>
            <a:t>)</a:t>
          </a:r>
          <a:endParaRPr lang="fr-FR" sz="1400" b="1" dirty="0">
            <a:solidFill>
              <a:schemeClr val="tx1"/>
            </a:solidFill>
          </a:endParaRPr>
        </a:p>
      </dgm:t>
    </dgm:pt>
    <dgm:pt modelId="{B2DA884A-8149-426D-9EDE-2613C9A44E9B}" type="parTrans" cxnId="{B461846D-62FA-4618-93F7-5CCF9287EE50}">
      <dgm:prSet/>
      <dgm:spPr/>
      <dgm:t>
        <a:bodyPr/>
        <a:lstStyle/>
        <a:p>
          <a:endParaRPr lang="fr-FR"/>
        </a:p>
      </dgm:t>
    </dgm:pt>
    <dgm:pt modelId="{3767C2AA-B4F9-4980-9DDA-9ED4F5C68672}" type="sibTrans" cxnId="{B461846D-62FA-4618-93F7-5CCF9287EE50}">
      <dgm:prSet/>
      <dgm:spPr/>
      <dgm:t>
        <a:bodyPr/>
        <a:lstStyle/>
        <a:p>
          <a:endParaRPr lang="fr-FR"/>
        </a:p>
      </dgm:t>
    </dgm:pt>
    <dgm:pt modelId="{45678027-8CB8-422F-ADA9-48D97ED2168E}">
      <dgm:prSet phldrT="[Texte]"/>
      <dgm:spPr>
        <a:solidFill>
          <a:srgbClr val="C0F1F8">
            <a:alpha val="90000"/>
          </a:srgbClr>
        </a:solidFill>
      </dgm:spPr>
      <dgm:t>
        <a:bodyPr/>
        <a:lstStyle/>
        <a:p>
          <a:pPr algn="l"/>
          <a:endParaRPr lang="fr-FR" sz="1100" dirty="0"/>
        </a:p>
      </dgm:t>
    </dgm:pt>
    <dgm:pt modelId="{EFA40FFD-AF40-41ED-8EDC-805A66E2F76E}" type="parTrans" cxnId="{7696018C-91E4-4AE0-B9E0-8D734766C028}">
      <dgm:prSet/>
      <dgm:spPr/>
      <dgm:t>
        <a:bodyPr/>
        <a:lstStyle/>
        <a:p>
          <a:endParaRPr lang="fr-FR"/>
        </a:p>
      </dgm:t>
    </dgm:pt>
    <dgm:pt modelId="{CCE63763-FF93-46BE-8314-757CBB7FBE19}" type="sibTrans" cxnId="{7696018C-91E4-4AE0-B9E0-8D734766C028}">
      <dgm:prSet/>
      <dgm:spPr/>
      <dgm:t>
        <a:bodyPr/>
        <a:lstStyle/>
        <a:p>
          <a:endParaRPr lang="fr-FR"/>
        </a:p>
      </dgm:t>
    </dgm:pt>
    <dgm:pt modelId="{1FA2F7ED-F370-470C-BFB4-2E746B1AC4D2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22</a:t>
          </a:r>
          <a:r>
            <a:rPr lang="fr-FR" sz="1400" b="1" dirty="0" smtClean="0">
              <a:solidFill>
                <a:schemeClr val="tx1"/>
              </a:solidFill>
            </a:rPr>
            <a:t>  Unités de recherche réparties sur </a:t>
          </a:r>
          <a:r>
            <a:rPr lang="fr-FR" sz="1400" b="1" dirty="0" smtClean="0">
              <a:solidFill>
                <a:srgbClr val="FF0000"/>
              </a:solidFill>
            </a:rPr>
            <a:t>4</a:t>
          </a:r>
          <a:r>
            <a:rPr lang="fr-FR" sz="1400" b="1" dirty="0" smtClean="0">
              <a:solidFill>
                <a:schemeClr val="tx1"/>
              </a:solidFill>
            </a:rPr>
            <a:t> domaines</a:t>
          </a:r>
        </a:p>
      </dgm:t>
    </dgm:pt>
    <dgm:pt modelId="{C6FD3489-82C4-443D-AC81-AF146415212C}" type="parTrans" cxnId="{C2CA0FD5-AC20-414E-BD83-8CC7F9A1CE5B}">
      <dgm:prSet/>
      <dgm:spPr/>
      <dgm:t>
        <a:bodyPr/>
        <a:lstStyle/>
        <a:p>
          <a:endParaRPr lang="fr-FR"/>
        </a:p>
      </dgm:t>
    </dgm:pt>
    <dgm:pt modelId="{A2101D73-4F8A-41DC-9397-BB5B6BB1910C}" type="sibTrans" cxnId="{C2CA0FD5-AC20-414E-BD83-8CC7F9A1CE5B}">
      <dgm:prSet/>
      <dgm:spPr/>
      <dgm:t>
        <a:bodyPr/>
        <a:lstStyle/>
        <a:p>
          <a:endParaRPr lang="fr-FR"/>
        </a:p>
      </dgm:t>
    </dgm:pt>
    <dgm:pt modelId="{5A874111-E6AE-49FE-9352-A61190761683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380</a:t>
          </a:r>
          <a:r>
            <a:rPr lang="fr-FR" sz="1400" b="1" dirty="0" smtClean="0">
              <a:solidFill>
                <a:schemeClr val="tx1"/>
              </a:solidFill>
            </a:rPr>
            <a:t>  contrats en 10 ans  (2008-2017) dont 45% avec des partenaires étrangers</a:t>
          </a:r>
          <a:endParaRPr lang="fr-FR" sz="1400" b="1" dirty="0">
            <a:solidFill>
              <a:schemeClr val="tx1"/>
            </a:solidFill>
          </a:endParaRPr>
        </a:p>
      </dgm:t>
    </dgm:pt>
    <dgm:pt modelId="{10ECB12C-CC38-45D0-9A55-5A0876B1D706}" type="parTrans" cxnId="{629D7F88-C31F-4A30-8F5F-8759343FB8B0}">
      <dgm:prSet/>
      <dgm:spPr/>
      <dgm:t>
        <a:bodyPr/>
        <a:lstStyle/>
        <a:p>
          <a:endParaRPr lang="fr-FR"/>
        </a:p>
      </dgm:t>
    </dgm:pt>
    <dgm:pt modelId="{1394C85D-D58D-47EB-982D-B56E4A1A866B}" type="sibTrans" cxnId="{629D7F88-C31F-4A30-8F5F-8759343FB8B0}">
      <dgm:prSet/>
      <dgm:spPr/>
      <dgm:t>
        <a:bodyPr/>
        <a:lstStyle/>
        <a:p>
          <a:endParaRPr lang="fr-FR"/>
        </a:p>
      </dgm:t>
    </dgm:pt>
    <dgm:pt modelId="{6203376D-736E-4D29-BB5B-39ABCE73B7F0}">
      <dgm:prSet phldrT="[Texte]" custT="1"/>
      <dgm:spPr>
        <a:solidFill>
          <a:srgbClr val="C0F1F8">
            <a:alpha val="90000"/>
          </a:srgbClr>
        </a:solidFill>
      </dgm:spPr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261</a:t>
          </a:r>
          <a:r>
            <a:rPr lang="fr-FR" sz="1400" b="1" dirty="0" smtClean="0">
              <a:solidFill>
                <a:schemeClr val="tx1"/>
              </a:solidFill>
            </a:rPr>
            <a:t> doctorants inscrits (2010-2018) et  </a:t>
          </a:r>
          <a:r>
            <a:rPr lang="fr-FR" sz="1400" b="1" dirty="0" smtClean="0">
              <a:solidFill>
                <a:srgbClr val="FF0000"/>
              </a:solidFill>
            </a:rPr>
            <a:t>63</a:t>
          </a:r>
          <a:r>
            <a:rPr lang="fr-FR" sz="1400" b="1" dirty="0" smtClean="0">
              <a:solidFill>
                <a:schemeClr val="tx1"/>
              </a:solidFill>
            </a:rPr>
            <a:t> lauréats  jusqu’à juillet 2017 </a:t>
          </a:r>
        </a:p>
      </dgm:t>
    </dgm:pt>
    <dgm:pt modelId="{CBE4916F-F8E1-4CA7-B67F-7B415C0CD9A8}" type="parTrans" cxnId="{3B411F39-E672-41D8-A8C9-BA73BB81DF25}">
      <dgm:prSet/>
      <dgm:spPr/>
    </dgm:pt>
    <dgm:pt modelId="{C2DCA3AE-0E4B-4A31-A235-DAA7B54407FF}" type="sibTrans" cxnId="{3B411F39-E672-41D8-A8C9-BA73BB81DF25}">
      <dgm:prSet/>
      <dgm:spPr/>
    </dgm:pt>
    <dgm:pt modelId="{060CA2A4-0657-4394-A797-F966AD8769F9}" type="pres">
      <dgm:prSet presAssocID="{F37CD6EE-0114-449C-9BDC-97CAD2C4F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1EC152-A5ED-4A19-BCD8-11290B8AF599}" type="pres">
      <dgm:prSet presAssocID="{4D07FDBF-4C26-4E59-BF98-F20F5BE49863}" presName="linNode" presStyleCnt="0"/>
      <dgm:spPr/>
    </dgm:pt>
    <dgm:pt modelId="{85A479DD-965F-4549-9DA5-A31CE926FB97}" type="pres">
      <dgm:prSet presAssocID="{4D07FDBF-4C26-4E59-BF98-F20F5BE49863}" presName="parentText" presStyleLbl="node1" presStyleIdx="0" presStyleCnt="3" custScaleX="8568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9C9AFF-8C2F-4CB7-824E-4F39296A9924}" type="pres">
      <dgm:prSet presAssocID="{4D07FDBF-4C26-4E59-BF98-F20F5BE49863}" presName="descendantText" presStyleLbl="alignAccFollowNode1" presStyleIdx="0" presStyleCnt="3" custScaleX="145685" custScaleY="126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A978F-874D-4BA6-900C-DED24D4C3BAB}" type="pres">
      <dgm:prSet presAssocID="{41C9431B-5A69-4A75-B515-0DE6108803A2}" presName="sp" presStyleCnt="0"/>
      <dgm:spPr/>
    </dgm:pt>
    <dgm:pt modelId="{562EAD98-0F76-41EE-8B36-56365C643EA2}" type="pres">
      <dgm:prSet presAssocID="{9CB1548E-5397-4EE3-B165-E6EEB2F46C73}" presName="linNode" presStyleCnt="0"/>
      <dgm:spPr/>
    </dgm:pt>
    <dgm:pt modelId="{43E4C060-B105-4990-A24D-82913528AC42}" type="pres">
      <dgm:prSet presAssocID="{9CB1548E-5397-4EE3-B165-E6EEB2F46C73}" presName="parentText" presStyleLbl="node1" presStyleIdx="1" presStyleCnt="3" custScaleX="7244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B40CEB-3DE3-43B4-8626-4AE1C733B90D}" type="pres">
      <dgm:prSet presAssocID="{9CB1548E-5397-4EE3-B165-E6EEB2F46C73}" presName="descendantText" presStyleLbl="alignAccFollowNode1" presStyleIdx="1" presStyleCnt="3" custScaleX="122511" custScaleY="119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CE3A51-BA2B-486A-BD95-04E6D33D1762}" type="pres">
      <dgm:prSet presAssocID="{793D4F96-C6B8-41E5-9E9C-D7FB29B37B8E}" presName="sp" presStyleCnt="0"/>
      <dgm:spPr/>
    </dgm:pt>
    <dgm:pt modelId="{95047774-DEBC-408D-A730-FA7FB75CC176}" type="pres">
      <dgm:prSet presAssocID="{7CEDDC34-408C-4E0C-AAB5-4E70CFF66D66}" presName="linNode" presStyleCnt="0"/>
      <dgm:spPr/>
    </dgm:pt>
    <dgm:pt modelId="{F987B26D-DFB9-418B-9764-617AB260F468}" type="pres">
      <dgm:prSet presAssocID="{7CEDDC34-408C-4E0C-AAB5-4E70CFF66D66}" presName="parentText" presStyleLbl="node1" presStyleIdx="2" presStyleCnt="3" custScaleX="6932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1FDDA6-50AF-4026-8B50-E577973AEB61}" type="pres">
      <dgm:prSet presAssocID="{7CEDDC34-408C-4E0C-AAB5-4E70CFF66D66}" presName="descendantText" presStyleLbl="alignAccFollowNode1" presStyleIdx="2" presStyleCnt="3" custScaleX="120347" custScaleY="119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6202B3-4533-4C61-8D0B-30B618E93038}" srcId="{9CB1548E-5397-4EE3-B165-E6EEB2F46C73}" destId="{04F05EEC-D5AA-4164-ABC2-6F0C5C01A981}" srcOrd="0" destOrd="0" parTransId="{4274B62F-8192-4CA6-8144-9FD0F620D168}" sibTransId="{0B7F47B0-DB96-429E-AAD7-0549B1B9E315}"/>
    <dgm:cxn modelId="{57EDB4A9-7E27-497A-B5A9-13246AED4B2A}" type="presOf" srcId="{EBC086D9-D144-4C26-8C83-5DB5DB2C22CC}" destId="{4E1FDDA6-50AF-4026-8B50-E577973AEB61}" srcOrd="0" destOrd="0" presId="urn:microsoft.com/office/officeart/2005/8/layout/vList5"/>
    <dgm:cxn modelId="{24FA914D-08FF-49BB-95EA-E5B67DBF6E83}" type="presOf" srcId="{F39ADDC8-3FC1-45E6-B606-4D3229A73D7C}" destId="{0D9C9AFF-8C2F-4CB7-824E-4F39296A9924}" srcOrd="0" destOrd="1" presId="urn:microsoft.com/office/officeart/2005/8/layout/vList5"/>
    <dgm:cxn modelId="{B10E2293-4E86-4770-AF4F-79B9265221FA}" srcId="{4D07FDBF-4C26-4E59-BF98-F20F5BE49863}" destId="{E0C89E2A-AD76-484B-9C5A-812356469D4F}" srcOrd="0" destOrd="0" parTransId="{5CA712F7-4EEA-471D-9257-0FE5372374DD}" sibTransId="{872386E4-FC69-40C7-B094-498D298AE7F5}"/>
    <dgm:cxn modelId="{3B4549A3-FEE8-4C59-A803-999FDB89D143}" type="presOf" srcId="{6203376D-736E-4D29-BB5B-39ABCE73B7F0}" destId="{D6B40CEB-3DE3-43B4-8626-4AE1C733B90D}" srcOrd="0" destOrd="3" presId="urn:microsoft.com/office/officeart/2005/8/layout/vList5"/>
    <dgm:cxn modelId="{E50A1F9E-7939-4944-AC3D-E576826E2907}" srcId="{9CB1548E-5397-4EE3-B165-E6EEB2F46C73}" destId="{DB1904EB-5CED-4DE7-95A4-285469ECF621}" srcOrd="1" destOrd="0" parTransId="{4572E63E-CF5D-446A-9746-BEC774816CD6}" sibTransId="{D6B4087B-105B-499D-9D4C-808EDA3DA0A6}"/>
    <dgm:cxn modelId="{7C6CC5B3-7D0F-4A68-BB56-5EBEB8C38ABA}" srcId="{F37CD6EE-0114-449C-9BDC-97CAD2C4F4F1}" destId="{9CB1548E-5397-4EE3-B165-E6EEB2F46C73}" srcOrd="1" destOrd="0" parTransId="{CD54A671-36BA-4234-8E88-A3BE4BD13FB7}" sibTransId="{793D4F96-C6B8-41E5-9E9C-D7FB29B37B8E}"/>
    <dgm:cxn modelId="{258E30C2-984C-4B89-8F3D-C4A5563A9932}" type="presOf" srcId="{5A874111-E6AE-49FE-9352-A61190761683}" destId="{4E1FDDA6-50AF-4026-8B50-E577973AEB61}" srcOrd="0" destOrd="1" presId="urn:microsoft.com/office/officeart/2005/8/layout/vList5"/>
    <dgm:cxn modelId="{C2CA0FD5-AC20-414E-BD83-8CC7F9A1CE5B}" srcId="{9CB1548E-5397-4EE3-B165-E6EEB2F46C73}" destId="{1FA2F7ED-F370-470C-BFB4-2E746B1AC4D2}" srcOrd="2" destOrd="0" parTransId="{C6FD3489-82C4-443D-AC81-AF146415212C}" sibTransId="{A2101D73-4F8A-41DC-9397-BB5B6BB1910C}"/>
    <dgm:cxn modelId="{9E188423-FE01-4DDF-8E2E-E4D7B1A2FF6A}" type="presOf" srcId="{E0C89E2A-AD76-484B-9C5A-812356469D4F}" destId="{0D9C9AFF-8C2F-4CB7-824E-4F39296A9924}" srcOrd="0" destOrd="0" presId="urn:microsoft.com/office/officeart/2005/8/layout/vList5"/>
    <dgm:cxn modelId="{E944A3EA-1865-4D9B-A0B5-A1AA83C864BF}" type="presOf" srcId="{4D07FDBF-4C26-4E59-BF98-F20F5BE49863}" destId="{85A479DD-965F-4549-9DA5-A31CE926FB97}" srcOrd="0" destOrd="0" presId="urn:microsoft.com/office/officeart/2005/8/layout/vList5"/>
    <dgm:cxn modelId="{DEDEA92B-26D1-47AD-B2AA-296EE5E53A0D}" type="presOf" srcId="{947175AE-991C-41FC-BB40-C9E78590859F}" destId="{0D9C9AFF-8C2F-4CB7-824E-4F39296A9924}" srcOrd="0" destOrd="3" presId="urn:microsoft.com/office/officeart/2005/8/layout/vList5"/>
    <dgm:cxn modelId="{708E782E-66D2-46BF-9D7B-D2534422FE95}" srcId="{7CEDDC34-408C-4E0C-AAB5-4E70CFF66D66}" destId="{EBC086D9-D144-4C26-8C83-5DB5DB2C22CC}" srcOrd="0" destOrd="0" parTransId="{18BB4C9D-BE81-44E6-B956-E17FE4EC2110}" sibTransId="{1996ADE3-F58F-4B4B-BDF9-F1F0FD8E28F7}"/>
    <dgm:cxn modelId="{629D7F88-C31F-4A30-8F5F-8759343FB8B0}" srcId="{7CEDDC34-408C-4E0C-AAB5-4E70CFF66D66}" destId="{5A874111-E6AE-49FE-9352-A61190761683}" srcOrd="1" destOrd="0" parTransId="{10ECB12C-CC38-45D0-9A55-5A0876B1D706}" sibTransId="{1394C85D-D58D-47EB-982D-B56E4A1A866B}"/>
    <dgm:cxn modelId="{9F7FDC7C-E91F-41E0-96C1-C9E811120C1B}" srcId="{4D07FDBF-4C26-4E59-BF98-F20F5BE49863}" destId="{85AE1EEC-1981-4501-8607-473B688972E1}" srcOrd="2" destOrd="0" parTransId="{D5582B28-5940-40C1-A2CA-E71020E103FA}" sibTransId="{C0EA3EC6-4C37-4D16-AC25-22BCC5BAC223}"/>
    <dgm:cxn modelId="{740B0FC2-E94D-4383-8951-B2367DDD9F87}" type="presOf" srcId="{45678027-8CB8-422F-ADA9-48D97ED2168E}" destId="{D6B40CEB-3DE3-43B4-8626-4AE1C733B90D}" srcOrd="0" destOrd="4" presId="urn:microsoft.com/office/officeart/2005/8/layout/vList5"/>
    <dgm:cxn modelId="{64DC163F-F99F-41CE-861D-239B4BCB87D7}" srcId="{F37CD6EE-0114-449C-9BDC-97CAD2C4F4F1}" destId="{4D07FDBF-4C26-4E59-BF98-F20F5BE49863}" srcOrd="0" destOrd="0" parTransId="{91CF20EA-CB1D-4AB9-B3E2-84EBBB8607C7}" sibTransId="{41C9431B-5A69-4A75-B515-0DE6108803A2}"/>
    <dgm:cxn modelId="{86E2DE9E-AC18-4125-A4B9-87E68173565B}" type="presOf" srcId="{F37CD6EE-0114-449C-9BDC-97CAD2C4F4F1}" destId="{060CA2A4-0657-4394-A797-F966AD8769F9}" srcOrd="0" destOrd="0" presId="urn:microsoft.com/office/officeart/2005/8/layout/vList5"/>
    <dgm:cxn modelId="{3B411F39-E672-41D8-A8C9-BA73BB81DF25}" srcId="{9CB1548E-5397-4EE3-B165-E6EEB2F46C73}" destId="{6203376D-736E-4D29-BB5B-39ABCE73B7F0}" srcOrd="3" destOrd="0" parTransId="{CBE4916F-F8E1-4CA7-B67F-7B415C0CD9A8}" sibTransId="{C2DCA3AE-0E4B-4A31-A235-DAA7B54407FF}"/>
    <dgm:cxn modelId="{7696018C-91E4-4AE0-B9E0-8D734766C028}" srcId="{9CB1548E-5397-4EE3-B165-E6EEB2F46C73}" destId="{45678027-8CB8-422F-ADA9-48D97ED2168E}" srcOrd="4" destOrd="0" parTransId="{EFA40FFD-AF40-41ED-8EDC-805A66E2F76E}" sibTransId="{CCE63763-FF93-46BE-8314-757CBB7FBE19}"/>
    <dgm:cxn modelId="{4EE47DE4-3E90-4855-B504-93C04666AA1E}" srcId="{F37CD6EE-0114-449C-9BDC-97CAD2C4F4F1}" destId="{7CEDDC34-408C-4E0C-AAB5-4E70CFF66D66}" srcOrd="2" destOrd="0" parTransId="{179A6FF5-EB03-460E-8278-9EAF45303F82}" sibTransId="{85A4B014-BFC7-4F59-9C98-B101C9D63A36}"/>
    <dgm:cxn modelId="{B461846D-62FA-4618-93F7-5CCF9287EE50}" srcId="{4D07FDBF-4C26-4E59-BF98-F20F5BE49863}" destId="{F39ADDC8-3FC1-45E6-B606-4D3229A73D7C}" srcOrd="1" destOrd="0" parTransId="{B2DA884A-8149-426D-9EDE-2613C9A44E9B}" sibTransId="{3767C2AA-B4F9-4980-9DDA-9ED4F5C68672}"/>
    <dgm:cxn modelId="{72AC59F5-831F-43F5-8D05-F43D83217E1E}" type="presOf" srcId="{1FA2F7ED-F370-470C-BFB4-2E746B1AC4D2}" destId="{D6B40CEB-3DE3-43B4-8626-4AE1C733B90D}" srcOrd="0" destOrd="2" presId="urn:microsoft.com/office/officeart/2005/8/layout/vList5"/>
    <dgm:cxn modelId="{16AFD254-E2B5-4BE1-BB91-E0D78B3F9D68}" type="presOf" srcId="{DB1904EB-5CED-4DE7-95A4-285469ECF621}" destId="{D6B40CEB-3DE3-43B4-8626-4AE1C733B90D}" srcOrd="0" destOrd="1" presId="urn:microsoft.com/office/officeart/2005/8/layout/vList5"/>
    <dgm:cxn modelId="{FFC9FEA5-A730-43C9-BCEA-086FF9925ACE}" type="presOf" srcId="{7CEDDC34-408C-4E0C-AAB5-4E70CFF66D66}" destId="{F987B26D-DFB9-418B-9764-617AB260F468}" srcOrd="0" destOrd="0" presId="urn:microsoft.com/office/officeart/2005/8/layout/vList5"/>
    <dgm:cxn modelId="{09F3E170-A7D0-471D-93FD-7BEF47271911}" type="presOf" srcId="{9CB1548E-5397-4EE3-B165-E6EEB2F46C73}" destId="{43E4C060-B105-4990-A24D-82913528AC42}" srcOrd="0" destOrd="0" presId="urn:microsoft.com/office/officeart/2005/8/layout/vList5"/>
    <dgm:cxn modelId="{716C0C3B-02D8-4C85-9298-96F5022E933A}" srcId="{4D07FDBF-4C26-4E59-BF98-F20F5BE49863}" destId="{947175AE-991C-41FC-BB40-C9E78590859F}" srcOrd="3" destOrd="0" parTransId="{82CAA15B-A80D-4082-B55F-D38CD3913A38}" sibTransId="{F388F726-552D-4DD2-BF2C-6CD53967F1C7}"/>
    <dgm:cxn modelId="{BF0EB97E-046A-46AC-9AD2-44FFAAEA0C80}" type="presOf" srcId="{04F05EEC-D5AA-4164-ABC2-6F0C5C01A981}" destId="{D6B40CEB-3DE3-43B4-8626-4AE1C733B90D}" srcOrd="0" destOrd="0" presId="urn:microsoft.com/office/officeart/2005/8/layout/vList5"/>
    <dgm:cxn modelId="{F14C852E-CA3A-4AD0-88D7-3C096739E80D}" type="presOf" srcId="{85AE1EEC-1981-4501-8607-473B688972E1}" destId="{0D9C9AFF-8C2F-4CB7-824E-4F39296A9924}" srcOrd="0" destOrd="2" presId="urn:microsoft.com/office/officeart/2005/8/layout/vList5"/>
    <dgm:cxn modelId="{A2588F42-A53D-4FAE-A773-4C507181F020}" type="presParOf" srcId="{060CA2A4-0657-4394-A797-F966AD8769F9}" destId="{081EC152-A5ED-4A19-BCD8-11290B8AF599}" srcOrd="0" destOrd="0" presId="urn:microsoft.com/office/officeart/2005/8/layout/vList5"/>
    <dgm:cxn modelId="{7597B0BB-F115-4A5F-8432-1675DE10D5E1}" type="presParOf" srcId="{081EC152-A5ED-4A19-BCD8-11290B8AF599}" destId="{85A479DD-965F-4549-9DA5-A31CE926FB97}" srcOrd="0" destOrd="0" presId="urn:microsoft.com/office/officeart/2005/8/layout/vList5"/>
    <dgm:cxn modelId="{FC8E97AC-A4AC-4F95-8DC6-667EADBF093F}" type="presParOf" srcId="{081EC152-A5ED-4A19-BCD8-11290B8AF599}" destId="{0D9C9AFF-8C2F-4CB7-824E-4F39296A9924}" srcOrd="1" destOrd="0" presId="urn:microsoft.com/office/officeart/2005/8/layout/vList5"/>
    <dgm:cxn modelId="{1044635A-E0FE-4709-821A-8A337FE941DB}" type="presParOf" srcId="{060CA2A4-0657-4394-A797-F966AD8769F9}" destId="{A61A978F-874D-4BA6-900C-DED24D4C3BAB}" srcOrd="1" destOrd="0" presId="urn:microsoft.com/office/officeart/2005/8/layout/vList5"/>
    <dgm:cxn modelId="{2C2A805D-3ECA-475C-9684-564F078871C2}" type="presParOf" srcId="{060CA2A4-0657-4394-A797-F966AD8769F9}" destId="{562EAD98-0F76-41EE-8B36-56365C643EA2}" srcOrd="2" destOrd="0" presId="urn:microsoft.com/office/officeart/2005/8/layout/vList5"/>
    <dgm:cxn modelId="{001A5A7D-5A48-4D20-AA53-F62DC423B194}" type="presParOf" srcId="{562EAD98-0F76-41EE-8B36-56365C643EA2}" destId="{43E4C060-B105-4990-A24D-82913528AC42}" srcOrd="0" destOrd="0" presId="urn:microsoft.com/office/officeart/2005/8/layout/vList5"/>
    <dgm:cxn modelId="{FF752A07-BDDE-4C56-8BB7-3FA641487C6E}" type="presParOf" srcId="{562EAD98-0F76-41EE-8B36-56365C643EA2}" destId="{D6B40CEB-3DE3-43B4-8626-4AE1C733B90D}" srcOrd="1" destOrd="0" presId="urn:microsoft.com/office/officeart/2005/8/layout/vList5"/>
    <dgm:cxn modelId="{683935B3-315B-4C66-9C75-91BE64424983}" type="presParOf" srcId="{060CA2A4-0657-4394-A797-F966AD8769F9}" destId="{8ACE3A51-BA2B-486A-BD95-04E6D33D1762}" srcOrd="3" destOrd="0" presId="urn:microsoft.com/office/officeart/2005/8/layout/vList5"/>
    <dgm:cxn modelId="{85F17A54-35C8-4743-A6BE-7F61E0E0DAF9}" type="presParOf" srcId="{060CA2A4-0657-4394-A797-F966AD8769F9}" destId="{95047774-DEBC-408D-A730-FA7FB75CC176}" srcOrd="4" destOrd="0" presId="urn:microsoft.com/office/officeart/2005/8/layout/vList5"/>
    <dgm:cxn modelId="{C8BF20E0-0CEE-4549-848B-C84A468AB3F4}" type="presParOf" srcId="{95047774-DEBC-408D-A730-FA7FB75CC176}" destId="{F987B26D-DFB9-418B-9764-617AB260F468}" srcOrd="0" destOrd="0" presId="urn:microsoft.com/office/officeart/2005/8/layout/vList5"/>
    <dgm:cxn modelId="{BF54258F-F120-42D1-89D8-61E9BE5C4DBF}" type="presParOf" srcId="{95047774-DEBC-408D-A730-FA7FB75CC176}" destId="{4E1FDDA6-50AF-4026-8B50-E577973AEB6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A014-72CB-4F24-81F9-D641C70EB1F7}" type="datetimeFigureOut">
              <a:rPr lang="it-IT" smtClean="0"/>
              <a:pPr/>
              <a:t>03/07/2018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E8ED-D164-4AD7-A296-865A85AB6710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4041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1770-093F-42EB-A62F-492E75304CD7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C036-884E-4511-B1EF-B89EC6EFFB8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364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CBA834-48C1-4416-8A0F-68DF35BB099E}" type="slidenum">
              <a:rPr lang="fr-FR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it-IT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55284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200" b="1"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DAA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18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140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7279"/>
            <a:ext cx="1971675" cy="5079683"/>
          </a:xfrm>
        </p:spPr>
        <p:txBody>
          <a:bodyPr vert="eaVert"/>
          <a:lstStyle>
            <a:lvl1pPr>
              <a:defRPr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79"/>
            <a:ext cx="5800725" cy="507968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227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2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11087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92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7600"/>
            <a:ext cx="7886700" cy="57308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8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774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4628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19200"/>
            <a:ext cx="2949178" cy="1407160"/>
          </a:xfrm>
        </p:spPr>
        <p:txBody>
          <a:bodyPr anchor="b"/>
          <a:lstStyle>
            <a:lvl1pPr>
              <a:defRPr sz="3200"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19200"/>
            <a:ext cx="4629150" cy="4641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41600"/>
            <a:ext cx="2949178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8961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6480"/>
            <a:ext cx="2949178" cy="1442720"/>
          </a:xfrm>
        </p:spPr>
        <p:txBody>
          <a:bodyPr anchor="b"/>
          <a:lstStyle>
            <a:lvl1pPr>
              <a:defRPr sz="3200">
                <a:solidFill>
                  <a:srgbClr val="0F70B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6480"/>
            <a:ext cx="4629150" cy="48145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89200"/>
            <a:ext cx="2949178" cy="337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54430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6921"/>
            <a:ext cx="7886700" cy="74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3491"/>
            <a:ext cx="7886700" cy="422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aseline="0" dirty="0" smtClean="0"/>
              <a:t>RESUME</a:t>
            </a:r>
            <a:endParaRPr lang="it-IT" sz="1350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91" y="205141"/>
            <a:ext cx="2388984" cy="6823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16529"/>
            <a:ext cx="1259840" cy="894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7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0F70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bouslikhane61@iav.ac.ma" TargetMode="External"/><Relationship Id="rId2" Type="http://schemas.openxmlformats.org/officeDocument/2006/relationships/hyperlink" Target="mailto:bouslikhanemed@yahoo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nimed@uni-med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11084" y="1049792"/>
            <a:ext cx="6760029" cy="2387600"/>
          </a:xfrm>
        </p:spPr>
        <p:txBody>
          <a:bodyPr>
            <a:normAutofit/>
          </a:bodyPr>
          <a:lstStyle/>
          <a:p>
            <a:r>
              <a:rPr lang="fr-FR" sz="2200" dirty="0" err="1" smtClean="0"/>
              <a:t>RESeaU</a:t>
            </a:r>
            <a:r>
              <a:rPr lang="fr-FR" sz="2200" dirty="0" smtClean="0"/>
              <a:t> Méditerranéen pour l’Employabilité</a:t>
            </a:r>
            <a:br>
              <a:rPr lang="fr-FR" sz="2200" dirty="0" smtClean="0"/>
            </a:br>
            <a:r>
              <a:rPr lang="fr-FR" sz="2200" dirty="0" smtClean="0"/>
              <a:t>7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Conférence de Formation :</a:t>
            </a:r>
            <a:br>
              <a:rPr lang="fr-FR" sz="2200" dirty="0" smtClean="0"/>
            </a:br>
            <a:r>
              <a:rPr lang="fr-FR" sz="2400" dirty="0" smtClean="0">
                <a:solidFill>
                  <a:srgbClr val="0000CC"/>
                </a:solidFill>
              </a:rPr>
              <a:t>«Repenser l’éducation, quelles compétences pour les métiers de demain ? »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Sfax, 3-4 juillet 2018</a:t>
            </a:r>
            <a:r>
              <a:rPr lang="fr-FR" dirty="0" smtClean="0"/>
              <a:t/>
            </a:r>
            <a:br>
              <a:rPr lang="fr-FR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0715" y="5069115"/>
            <a:ext cx="6858000" cy="15421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i="1" dirty="0" smtClean="0">
                <a:solidFill>
                  <a:schemeClr val="tx1"/>
                </a:solidFill>
              </a:rPr>
              <a:t>Pr. Mohammed </a:t>
            </a:r>
            <a:r>
              <a:rPr lang="en-US" sz="1500" b="1" i="1" dirty="0" err="1" smtClean="0">
                <a:solidFill>
                  <a:schemeClr val="tx1"/>
                </a:solidFill>
              </a:rPr>
              <a:t>Bouslikhane</a:t>
            </a:r>
            <a:r>
              <a:rPr lang="en-US" sz="1500" b="1" i="1" dirty="0" smtClean="0">
                <a:solidFill>
                  <a:schemeClr val="tx1"/>
                </a:solidFill>
              </a:rPr>
              <a:t>, DVM, PhD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i="1" dirty="0" err="1" smtClean="0">
                <a:solidFill>
                  <a:schemeClr val="tx1"/>
                </a:solidFill>
              </a:rPr>
              <a:t>Institut</a:t>
            </a:r>
            <a:r>
              <a:rPr lang="en-US" sz="1500" b="1" i="1" dirty="0" smtClean="0">
                <a:solidFill>
                  <a:schemeClr val="tx1"/>
                </a:solidFill>
              </a:rPr>
              <a:t>  </a:t>
            </a:r>
            <a:r>
              <a:rPr lang="en-US" sz="1500" b="1" i="1" dirty="0" err="1" smtClean="0">
                <a:solidFill>
                  <a:schemeClr val="tx1"/>
                </a:solidFill>
              </a:rPr>
              <a:t>Agronomique</a:t>
            </a:r>
            <a:r>
              <a:rPr lang="en-US" sz="1500" b="1" i="1" dirty="0" smtClean="0">
                <a:solidFill>
                  <a:schemeClr val="tx1"/>
                </a:solidFill>
              </a:rPr>
              <a:t> et </a:t>
            </a:r>
            <a:r>
              <a:rPr lang="en-US" sz="1500" b="1" i="1" dirty="0" err="1" smtClean="0">
                <a:solidFill>
                  <a:schemeClr val="tx1"/>
                </a:solidFill>
              </a:rPr>
              <a:t>Vétérinaire</a:t>
            </a:r>
            <a:r>
              <a:rPr lang="en-US" sz="1500" b="1" i="1" dirty="0" smtClean="0">
                <a:solidFill>
                  <a:schemeClr val="tx1"/>
                </a:solidFill>
              </a:rPr>
              <a:t> Hassan II, Rabat, </a:t>
            </a:r>
            <a:r>
              <a:rPr lang="en-US" sz="1500" b="1" i="1" dirty="0" err="1" smtClean="0">
                <a:solidFill>
                  <a:schemeClr val="tx1"/>
                </a:solidFill>
              </a:rPr>
              <a:t>Maroc</a:t>
            </a:r>
            <a:endParaRPr lang="en-US" sz="1500" b="1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00" b="1" i="1" dirty="0" smtClean="0">
              <a:solidFill>
                <a:schemeClr val="tx1"/>
              </a:solidFill>
              <a:hlinkClick r:id="rId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i="1" dirty="0" smtClean="0">
                <a:solidFill>
                  <a:schemeClr val="tx1"/>
                </a:solidFill>
                <a:hlinkClick r:id="rId2"/>
              </a:rPr>
              <a:t>bouslikhanemed@yahoo.fr</a:t>
            </a:r>
            <a:r>
              <a:rPr lang="en-US" sz="1500" b="1" i="1" dirty="0" smtClean="0">
                <a:solidFill>
                  <a:schemeClr val="tx1"/>
                </a:solidFill>
              </a:rPr>
              <a:t> &amp; </a:t>
            </a:r>
            <a:r>
              <a:rPr lang="en-US" sz="1500" b="1" i="1" dirty="0" smtClean="0">
                <a:solidFill>
                  <a:schemeClr val="tx1"/>
                </a:solidFill>
                <a:hlinkClick r:id="rId3"/>
              </a:rPr>
              <a:t>m.bouslikhane61@iav.ac.ma</a:t>
            </a:r>
            <a:endParaRPr lang="en-US" sz="1500" b="1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i="1" dirty="0" smtClean="0">
                <a:solidFill>
                  <a:schemeClr val="tx1"/>
                </a:solidFill>
              </a:rPr>
              <a:t>00 212 6 66 29 27 64  /  00 212 6 89 77 56 86</a:t>
            </a:r>
            <a:endParaRPr lang="it-IT" dirty="0"/>
          </a:p>
        </p:txBody>
      </p:sp>
      <p:pic>
        <p:nvPicPr>
          <p:cNvPr id="4" name="Image 1" descr="NVLog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3210162"/>
            <a:ext cx="1465943" cy="13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f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742" y="1785258"/>
            <a:ext cx="1247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092199" y="3156025"/>
            <a:ext cx="6145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FF9900"/>
                </a:solidFill>
                <a:latin typeface="Century Gothic" pitchFamily="34" charset="0"/>
              </a:rPr>
              <a:t>Le métier du vétérinaire au Maroc entre l’offre de la formation de base et l’évolution des besoins: cas du vétérinaire officiel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065486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37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36292"/>
            <a:ext cx="7886700" cy="747998"/>
          </a:xfrm>
        </p:spPr>
        <p:txBody>
          <a:bodyPr>
            <a:normAutofit/>
          </a:bodyPr>
          <a:lstStyle/>
          <a:p>
            <a:pPr algn="ctr"/>
            <a:r>
              <a:rPr lang="fr-FR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Avantages</a:t>
            </a:r>
            <a:endParaRPr lang="fr-FR" sz="28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27200"/>
            <a:ext cx="7886700" cy="44497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Adaptée aux vétérinaires fonctionnaires et aux jeunes lauréats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Peut intéresser les étudiants vétérinaires en dernière année de formation (opportunité d’emploi)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Facilement transférable aux vétérinaires de l’Afrique francophone (adaptation à la législation spécifique à chaque pays)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Modules indépendants, complémentaires et cumulatifs 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Savoir et savoir faire directement applicable (formation opérationnelle)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Connaissances faciles à faire valoir dans le secteur privé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28926" y="2000240"/>
            <a:ext cx="3643338" cy="12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 pour votre attention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24765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00438"/>
            <a:ext cx="1500166" cy="190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2871792" cy="19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24456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25" descr="IMG_8594.JPG"/>
          <p:cNvPicPr>
            <a:picLocks noChangeAspect="1"/>
          </p:cNvPicPr>
          <p:nvPr/>
        </p:nvPicPr>
        <p:blipFill>
          <a:blip r:embed="rId6" cstate="print"/>
          <a:srcRect l="3079" t="10133" r="7016" b="6688"/>
          <a:stretch>
            <a:fillRect/>
          </a:stretch>
        </p:blipFill>
        <p:spPr bwMode="auto">
          <a:xfrm>
            <a:off x="0" y="1643050"/>
            <a:ext cx="2928926" cy="180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top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643050"/>
            <a:ext cx="2643174" cy="18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 descr="NVLog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285728"/>
            <a:ext cx="1560787" cy="139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3971925"/>
          </a:xfrm>
          <a:prstGeom prst="rect">
            <a:avLst/>
          </a:prstGeom>
          <a:solidFill>
            <a:srgbClr val="2DAAE1"/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5C11E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8D36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1" y="570466"/>
            <a:ext cx="9144000" cy="5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95C11E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8D36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it-IT" sz="13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RESUME</a:t>
            </a:r>
          </a:p>
          <a:p>
            <a:pPr algn="ctr">
              <a:buNone/>
            </a:pPr>
            <a:r>
              <a:rPr lang="en-GB" sz="1300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RESeaU</a:t>
            </a:r>
            <a:r>
              <a:rPr lang="en-GB" sz="13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13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Méditerranéen pour </a:t>
            </a:r>
            <a:r>
              <a:rPr lang="en-GB" sz="13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l’Employabilité</a:t>
            </a:r>
            <a:endParaRPr lang="it-IT" altLang="it-IT" sz="13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0" y="2306638"/>
            <a:ext cx="914400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95C11E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8D36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8D36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CONTACTS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2000" b="1" i="1" dirty="0" smtClean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General Inquires: </a:t>
            </a:r>
            <a:r>
              <a:rPr lang="en-US" altLang="it-IT" sz="2000" b="1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unimed@uni-med.net</a:t>
            </a:r>
            <a:endParaRPr lang="en-US" altLang="it-IT" sz="2000" b="1" i="1" dirty="0" smtClean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2000" b="1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2000" b="1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1751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3" y="4449522"/>
            <a:ext cx="39862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p://stefanelli%40uni-med%2Enet@imap.googlemail.com:993/fetch%3EUID%3E/INBOX%3E9230?part=1.2.2&amp;type=image/jpeg&amp;filename=Resume-gr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46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L’IAV Hassan II en bref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28650" y="1954213"/>
          <a:ext cx="7886700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43" y="834693"/>
            <a:ext cx="8244114" cy="747998"/>
          </a:xfrm>
        </p:spPr>
        <p:txBody>
          <a:bodyPr>
            <a:noAutofit/>
          </a:bodyPr>
          <a:lstStyle/>
          <a:p>
            <a:pPr algn="ctr"/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La formation vétérinaire à L’IAV Hassan II </a:t>
            </a:r>
            <a:endParaRPr lang="fr-FR" sz="24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5199" y="1576120"/>
            <a:ext cx="6429829" cy="463599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Création de la formation en médecine vétérinaire en 1969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Objectif de subvenir aux besoins des services publics en vétérinaires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Formation d’un profil de vétérinaire clinicien et omnipraticien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1704</a:t>
            </a:r>
            <a:r>
              <a:rPr lang="fr-FR" dirty="0" smtClean="0"/>
              <a:t> lauréats vétérinaires dont </a:t>
            </a:r>
            <a:r>
              <a:rPr lang="fr-FR" b="1" dirty="0" smtClean="0">
                <a:solidFill>
                  <a:srgbClr val="FF0000"/>
                </a:solidFill>
              </a:rPr>
              <a:t>93</a:t>
            </a:r>
            <a:r>
              <a:rPr lang="fr-FR" dirty="0" smtClean="0"/>
              <a:t> étrangers (1976-2017)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 Le vétérinaire est présent dans différents secteurs économiques et chaines de valeurs des productions animales (praticien en cabinet privé, services publics vétérinaires, laboratoires, industrie agro-alimentaire, industrie pharmaceutique, élevage, pêche, finances, intérieur, magistrature,…)</a:t>
            </a:r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endParaRPr lang="fr-FR" dirty="0" smtClean="0"/>
          </a:p>
          <a:p>
            <a:pPr>
              <a:buClr>
                <a:srgbClr val="0000CC"/>
              </a:buClr>
              <a:buFont typeface="Wingdings" pitchFamily="2" charset="2"/>
              <a:buChar char="§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3698"/>
            <a:ext cx="2160240" cy="3652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879" y="892748"/>
            <a:ext cx="7886700" cy="747998"/>
          </a:xfrm>
        </p:spPr>
        <p:txBody>
          <a:bodyPr>
            <a:noAutofit/>
          </a:bodyPr>
          <a:lstStyle/>
          <a:p>
            <a:pPr algn="ctr"/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Un métier en pleine mutation: s’adapter ou changer???</a:t>
            </a:r>
            <a:endParaRPr lang="fr-FR" sz="2400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27" y="2344057"/>
            <a:ext cx="7568473" cy="45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bas 6"/>
          <p:cNvSpPr/>
          <p:nvPr/>
        </p:nvSpPr>
        <p:spPr>
          <a:xfrm>
            <a:off x="667657" y="2046514"/>
            <a:ext cx="203200" cy="261257"/>
          </a:xfrm>
          <a:prstGeom prst="downArrow">
            <a:avLst/>
          </a:prstGeom>
          <a:solidFill>
            <a:srgbClr val="5AC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2532743" y="2082800"/>
            <a:ext cx="203200" cy="261257"/>
          </a:xfrm>
          <a:prstGeom prst="downArrow">
            <a:avLst/>
          </a:prstGeom>
          <a:solidFill>
            <a:srgbClr val="5AC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412342" y="2061029"/>
            <a:ext cx="203200" cy="261257"/>
          </a:xfrm>
          <a:prstGeom prst="downArrow">
            <a:avLst/>
          </a:prstGeom>
          <a:solidFill>
            <a:srgbClr val="5AC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262914" y="2082799"/>
            <a:ext cx="203200" cy="261257"/>
          </a:xfrm>
          <a:prstGeom prst="downArrow">
            <a:avLst/>
          </a:prstGeom>
          <a:solidFill>
            <a:srgbClr val="5AC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120743" y="2053771"/>
            <a:ext cx="203200" cy="261257"/>
          </a:xfrm>
          <a:prstGeom prst="downArrow">
            <a:avLst/>
          </a:prstGeom>
          <a:solidFill>
            <a:srgbClr val="5AC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972" y="169817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513BF5"/>
                </a:solidFill>
              </a:rPr>
              <a:t>1976</a:t>
            </a:r>
            <a:endParaRPr lang="fr-FR" sz="1600" b="1" dirty="0">
              <a:solidFill>
                <a:srgbClr val="513BF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15029" y="173445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513BF5"/>
                </a:solidFill>
              </a:rPr>
              <a:t>1983</a:t>
            </a:r>
            <a:endParaRPr lang="fr-FR" sz="1600" b="1" dirty="0">
              <a:solidFill>
                <a:srgbClr val="513BF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01887" y="170542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513BF5"/>
                </a:solidFill>
              </a:rPr>
              <a:t>1990</a:t>
            </a:r>
            <a:endParaRPr lang="fr-FR" sz="1600" b="1" dirty="0">
              <a:solidFill>
                <a:srgbClr val="513BF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45200" y="173445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513BF5"/>
                </a:solidFill>
              </a:rPr>
              <a:t>2000</a:t>
            </a:r>
            <a:endParaRPr lang="fr-FR" sz="1600" b="1" dirty="0">
              <a:solidFill>
                <a:srgbClr val="513BF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03029" y="169091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513BF5"/>
                </a:solidFill>
              </a:rPr>
              <a:t>2017</a:t>
            </a:r>
            <a:endParaRPr lang="fr-FR" sz="1600" b="1" dirty="0">
              <a:solidFill>
                <a:srgbClr val="513B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Pourquoi le regain d’intérêt pour le vétérinaire officiel ?</a:t>
            </a:r>
            <a:endParaRPr lang="fr-FR" sz="24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1713" y="1793833"/>
            <a:ext cx="7053943" cy="44763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Accord Sanitaire et Phytosanitaire de l’OMC pour sécuriser le commerce international (animaux, produits animaux et végétaux)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Restructuration de la gestion globale  de la santé animale au Maroc (création de l’Office National de Sécurité  Sanitaire des Produits Alimentaires </a:t>
            </a:r>
            <a:r>
              <a:rPr lang="fr-FR" dirty="0" smtClean="0"/>
              <a:t>ONSSA)</a:t>
            </a:r>
            <a:endParaRPr lang="fr-FR" dirty="0" smtClean="0"/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Le statut avancé du Maroc à l’UE et l’enjeu économique associé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dirty="0" smtClean="0"/>
              <a:t>De nouveaux défis et attentes interpellent les vétérinaires des services publiques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b="1" dirty="0" smtClean="0"/>
              <a:t>De nouvelles approches de gestion nécessitant la maitrise des outils </a:t>
            </a:r>
            <a:r>
              <a:rPr lang="fr-FR" b="1" dirty="0" smtClean="0"/>
              <a:t>nouveaux </a:t>
            </a:r>
            <a:r>
              <a:rPr lang="fr-FR" b="1" dirty="0" smtClean="0"/>
              <a:t>(analyse des risques sanitaires, gestion des crises sanitaires, traçabilité, surveillance épidémiologique et veille sanitaire, santé globale sous le concept </a:t>
            </a:r>
            <a:r>
              <a:rPr lang="fr-FR" b="1" i="1" dirty="0" smtClean="0"/>
              <a:t>One </a:t>
            </a:r>
            <a:r>
              <a:rPr lang="fr-FR" b="1" i="1" dirty="0" err="1" smtClean="0"/>
              <a:t>Health</a:t>
            </a:r>
            <a:r>
              <a:rPr lang="fr-FR" b="1" i="1" dirty="0" smtClean="0"/>
              <a:t> </a:t>
            </a:r>
            <a:r>
              <a:rPr lang="fr-FR" b="1" dirty="0" smtClean="0"/>
              <a:t>et la lutte intégrée,…)  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7560"/>
            <a:ext cx="5936343" cy="470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8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066921"/>
            <a:ext cx="7886700" cy="558679"/>
          </a:xfrm>
        </p:spPr>
        <p:txBody>
          <a:bodyPr>
            <a:noAutofit/>
          </a:bodyPr>
          <a:lstStyle/>
          <a:p>
            <a:pPr algn="ctr"/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Programme de perfectionnement du vétérinaire officiel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833" y="1723164"/>
            <a:ext cx="7416800" cy="49474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3800" b="1" i="1" dirty="0" smtClean="0">
                <a:solidFill>
                  <a:srgbClr val="513BF5"/>
                </a:solidFill>
                <a:latin typeface="Times New Roman" pitchFamily="18" charset="0"/>
                <a:cs typeface="Times New Roman" pitchFamily="18" charset="0"/>
              </a:rPr>
              <a:t>Module Sécurité Sanitaire des Aliments (SSA): 2 semaines</a:t>
            </a:r>
            <a:endParaRPr lang="fr-FR" sz="3800" dirty="0" smtClean="0">
              <a:solidFill>
                <a:srgbClr val="513BF5"/>
              </a:solidFill>
            </a:endParaRPr>
          </a:p>
          <a:p>
            <a:pPr>
              <a:buNone/>
            </a:pPr>
            <a:r>
              <a:rPr lang="fr-FR" sz="3200" b="1" dirty="0" smtClean="0"/>
              <a:t>1. Réglementation (accord SPS, paquet hygiène, SSA au Maroc)</a:t>
            </a:r>
          </a:p>
          <a:p>
            <a:pPr>
              <a:buNone/>
            </a:pPr>
            <a:r>
              <a:rPr lang="fr-FR" sz="3200" b="1" dirty="0" smtClean="0"/>
              <a:t>2. Analyse des dangers associés aux aliments </a:t>
            </a:r>
            <a:r>
              <a:rPr lang="fr-FR" sz="3200" b="1" dirty="0" smtClean="0"/>
              <a:t>(infections </a:t>
            </a:r>
            <a:r>
              <a:rPr lang="fr-FR" sz="3200" b="1" dirty="0" smtClean="0"/>
              <a:t>alimentaires et TIA)</a:t>
            </a:r>
          </a:p>
          <a:p>
            <a:pPr>
              <a:buNone/>
            </a:pPr>
            <a:r>
              <a:rPr lang="fr-FR" sz="3200" b="1" dirty="0" smtClean="0"/>
              <a:t>3. Inspections sanitaires (ante-mortem et post-mortem, motifs de saisie aux abattoirs</a:t>
            </a:r>
          </a:p>
          <a:p>
            <a:pPr>
              <a:buNone/>
            </a:pPr>
            <a:r>
              <a:rPr lang="fr-FR" sz="3200" b="1" dirty="0" smtClean="0"/>
              <a:t>4. Maîtrise de la SSA (démarche HACCP, audit HACCP)</a:t>
            </a:r>
          </a:p>
          <a:p>
            <a:pPr>
              <a:buNone/>
            </a:pPr>
            <a:r>
              <a:rPr lang="fr-FR" sz="3200" b="1" dirty="0" smtClean="0"/>
              <a:t>5. Certification dans les échanges commerciaux</a:t>
            </a:r>
          </a:p>
          <a:p>
            <a:pPr>
              <a:buNone/>
            </a:pPr>
            <a:r>
              <a:rPr lang="fr-FR" sz="3200" b="1" dirty="0" smtClean="0"/>
              <a:t>6. Traçabilité (principes et application pratique par filière de production)</a:t>
            </a:r>
          </a:p>
          <a:p>
            <a:pPr>
              <a:buNone/>
            </a:pPr>
            <a:r>
              <a:rPr lang="fr-FR" sz="3200" b="1" dirty="0" smtClean="0"/>
              <a:t>7. Surveillance appliquée aux SSA (plans de surveillance, zones de production)</a:t>
            </a:r>
          </a:p>
          <a:p>
            <a:pPr>
              <a:buNone/>
            </a:pPr>
            <a:r>
              <a:rPr lang="fr-FR" sz="3200" b="1" dirty="0" smtClean="0"/>
              <a:t>8. Contrôle sanitaire vétérinaire (produits animaux et d’origine animale, import-export)</a:t>
            </a:r>
          </a:p>
          <a:p>
            <a:pPr>
              <a:buNone/>
            </a:pPr>
            <a:r>
              <a:rPr lang="fr-FR" sz="3200" b="1" dirty="0" smtClean="0"/>
              <a:t>9. Plan de maîtrise sanitaire (mise en place, audit)</a:t>
            </a:r>
          </a:p>
          <a:p>
            <a:pPr>
              <a:buNone/>
            </a:pPr>
            <a:r>
              <a:rPr lang="fr-FR" sz="3200" b="1" dirty="0" smtClean="0"/>
              <a:t>10. Analyse des risques liés aux produits alimentaires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4006" y="1578364"/>
            <a:ext cx="5760720" cy="49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Programme de perfectionnement du vétérinaire officiel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3943" y="1938977"/>
            <a:ext cx="6908800" cy="4223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600" b="1" i="1" dirty="0" smtClean="0">
                <a:solidFill>
                  <a:srgbClr val="513BF5"/>
                </a:solidFill>
                <a:latin typeface="Times New Roman" pitchFamily="18" charset="0"/>
                <a:cs typeface="Times New Roman" pitchFamily="18" charset="0"/>
              </a:rPr>
              <a:t>Module Environnement institutionnel et juridique &amp; Communication : 2 semaines</a:t>
            </a:r>
          </a:p>
          <a:p>
            <a:pPr>
              <a:buNone/>
            </a:pPr>
            <a:r>
              <a:rPr lang="fr-FR" b="1" dirty="0" smtClean="0"/>
              <a:t>1. Initiation aux notions de droit</a:t>
            </a:r>
          </a:p>
          <a:p>
            <a:pPr>
              <a:buNone/>
            </a:pPr>
            <a:r>
              <a:rPr lang="fr-FR" b="1" dirty="0" smtClean="0"/>
              <a:t>2. Connaissance de l’environnement </a:t>
            </a:r>
            <a:r>
              <a:rPr lang="fr-FR" b="1" dirty="0" smtClean="0">
                <a:solidFill>
                  <a:srgbClr val="FF0000"/>
                </a:solidFill>
              </a:rPr>
              <a:t>normatif</a:t>
            </a:r>
            <a:r>
              <a:rPr lang="fr-FR" b="1" dirty="0" smtClean="0"/>
              <a:t> national et international</a:t>
            </a:r>
          </a:p>
          <a:p>
            <a:pPr>
              <a:buNone/>
            </a:pPr>
            <a:r>
              <a:rPr lang="fr-FR" b="1" dirty="0" smtClean="0"/>
              <a:t>3. Connaissance de l’environnement national et international (organisation administrative et juridique, acteurs nationaux et internationaux de la santé publique)</a:t>
            </a:r>
          </a:p>
          <a:p>
            <a:pPr>
              <a:buNone/>
            </a:pPr>
            <a:r>
              <a:rPr lang="fr-FR" b="1" dirty="0" smtClean="0"/>
              <a:t>4. L’action des agents des services vétérinaires publics</a:t>
            </a:r>
          </a:p>
          <a:p>
            <a:pPr>
              <a:buNone/>
            </a:pPr>
            <a:r>
              <a:rPr lang="fr-FR" b="1" dirty="0" smtClean="0"/>
              <a:t>5. La communication sur les dangers et les actions des services vétérinaires publics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0238"/>
            <a:ext cx="6197600" cy="42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User\Desktop\Mission Sfax RESUME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0857"/>
            <a:ext cx="2162629" cy="3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Programme de perfectionnement du vétérinaire officiel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53491"/>
            <a:ext cx="7209064" cy="42234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3400" b="1" i="1" dirty="0" smtClean="0">
                <a:solidFill>
                  <a:srgbClr val="513BF5"/>
                </a:solidFill>
                <a:latin typeface="Times New Roman" pitchFamily="18" charset="0"/>
                <a:cs typeface="Times New Roman" pitchFamily="18" charset="0"/>
              </a:rPr>
              <a:t>Module Epidémiologie, santé et bien être animal: 2 semaines</a:t>
            </a:r>
          </a:p>
          <a:p>
            <a:pPr>
              <a:buNone/>
            </a:pPr>
            <a:r>
              <a:rPr lang="fr-FR" b="1" dirty="0" smtClean="0"/>
              <a:t>1. Rappel des concepts de l’épidémiologie vétérinaire</a:t>
            </a:r>
          </a:p>
          <a:p>
            <a:pPr>
              <a:buNone/>
            </a:pPr>
            <a:r>
              <a:rPr lang="fr-FR" b="1" dirty="0" smtClean="0"/>
              <a:t>2. Les enquêtes épidémiologiques en santé animale et santé publique vétérinaire</a:t>
            </a:r>
          </a:p>
          <a:p>
            <a:pPr>
              <a:buNone/>
            </a:pPr>
            <a:r>
              <a:rPr lang="fr-FR" b="1" dirty="0" smtClean="0"/>
              <a:t>3. </a:t>
            </a:r>
            <a:r>
              <a:rPr lang="fr-FR" b="1" dirty="0" err="1" smtClean="0"/>
              <a:t>Epidémio</a:t>
            </a:r>
            <a:r>
              <a:rPr lang="fr-FR" b="1" dirty="0" smtClean="0"/>
              <a:t>-</a:t>
            </a:r>
            <a:r>
              <a:rPr lang="fr-FR" b="1" dirty="0" smtClean="0"/>
              <a:t>surveillance </a:t>
            </a:r>
            <a:r>
              <a:rPr lang="fr-FR" b="1" dirty="0" smtClean="0"/>
              <a:t>et réseaux de surveillance des maladies animales</a:t>
            </a:r>
          </a:p>
          <a:p>
            <a:pPr>
              <a:buNone/>
            </a:pPr>
            <a:r>
              <a:rPr lang="fr-FR" b="1" dirty="0" smtClean="0"/>
              <a:t>4. Investigation d’un foyer de maladie à déclaration obligatoire</a:t>
            </a:r>
          </a:p>
          <a:p>
            <a:pPr>
              <a:buNone/>
            </a:pPr>
            <a:r>
              <a:rPr lang="fr-FR" b="1" dirty="0" smtClean="0"/>
              <a:t>5. Le SIG et le GPS dans les investigations épidémiologiques</a:t>
            </a:r>
          </a:p>
          <a:p>
            <a:pPr>
              <a:buNone/>
            </a:pPr>
            <a:r>
              <a:rPr lang="fr-FR" b="1" dirty="0" smtClean="0"/>
              <a:t>6. Sécurité et qualité</a:t>
            </a:r>
          </a:p>
          <a:p>
            <a:pPr>
              <a:buNone/>
            </a:pPr>
            <a:r>
              <a:rPr lang="fr-FR" b="1" dirty="0" smtClean="0"/>
              <a:t>7. Analyse de risque appliquée à la santé animale</a:t>
            </a:r>
          </a:p>
          <a:p>
            <a:pPr>
              <a:buNone/>
            </a:pPr>
            <a:r>
              <a:rPr lang="fr-FR" b="1" dirty="0" smtClean="0"/>
              <a:t>8. Lutte contre les maladies animales à déclaration obligatoire</a:t>
            </a:r>
          </a:p>
          <a:p>
            <a:pPr>
              <a:buNone/>
            </a:pPr>
            <a:r>
              <a:rPr lang="fr-FR" b="1" dirty="0" smtClean="0"/>
              <a:t>9. Bien être animal</a:t>
            </a:r>
          </a:p>
          <a:p>
            <a:pPr>
              <a:buNone/>
            </a:pPr>
            <a:r>
              <a:rPr lang="fr-FR" b="1" dirty="0" smtClean="0"/>
              <a:t>10. Biosécurité et santé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773" y="1683657"/>
            <a:ext cx="4855576" cy="46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Programme de perfectionnement du vétérinaire officiel</a:t>
            </a:r>
            <a:endParaRPr lang="fr-FR" sz="24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smtClean="0">
                <a:solidFill>
                  <a:srgbClr val="513BF5"/>
                </a:solidFill>
                <a:latin typeface="Times New Roman" pitchFamily="18" charset="0"/>
                <a:cs typeface="Times New Roman" pitchFamily="18" charset="0"/>
              </a:rPr>
              <a:t>Autres aspects de la formation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Incitation à la maitrise de la langue anglaise (textes réglementaires, certificats, procédures,…)</a:t>
            </a:r>
          </a:p>
          <a:p>
            <a:pPr>
              <a:lnSpc>
                <a:spcPct val="10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fr-FR" sz="2400" b="1" dirty="0" smtClean="0"/>
              <a:t>Application d’une approche interactive et participative aux :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ü"/>
            </a:pPr>
            <a:r>
              <a:rPr lang="fr-FR" sz="2000" b="1" dirty="0" smtClean="0"/>
              <a:t>Applications pratiques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ü"/>
            </a:pPr>
            <a:r>
              <a:rPr lang="fr-FR" sz="2000" b="1" dirty="0" smtClean="0"/>
              <a:t>Etude de cas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ü"/>
            </a:pPr>
            <a:r>
              <a:rPr lang="fr-FR" sz="2000" b="1" dirty="0" smtClean="0"/>
              <a:t>Séances débats et restitution des idées forces</a:t>
            </a:r>
            <a:endParaRPr lang="fr-FR" sz="1800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861</Words>
  <Application>Microsoft Office PowerPoint</Application>
  <PresentationFormat>Affichage à l'écran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RESeaU Méditerranéen pour l’Employabilité 7ème Conférence de Formation : «Repenser l’éducation, quelles compétences pour les métiers de demain ? » Sfax, 3-4 juillet 2018 </vt:lpstr>
      <vt:lpstr>L’IAV Hassan II en bref</vt:lpstr>
      <vt:lpstr>La formation vétérinaire à L’IAV Hassan II </vt:lpstr>
      <vt:lpstr>Un métier en pleine mutation: s’adapter ou changer???</vt:lpstr>
      <vt:lpstr>Pourquoi le regain d’intérêt pour le vétérinaire officiel ?</vt:lpstr>
      <vt:lpstr>Programme de perfectionnement du vétérinaire officiel</vt:lpstr>
      <vt:lpstr>Programme de perfectionnement du vétérinaire officiel</vt:lpstr>
      <vt:lpstr>Programme de perfectionnement du vétérinaire officiel</vt:lpstr>
      <vt:lpstr>Programme de perfectionnement du vétérinaire officiel</vt:lpstr>
      <vt:lpstr>Avantages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carmen</dc:creator>
  <cp:keywords>RESUME</cp:keywords>
  <cp:lastModifiedBy>User</cp:lastModifiedBy>
  <cp:revision>54</cp:revision>
  <dcterms:created xsi:type="dcterms:W3CDTF">2016-03-01T12:20:59Z</dcterms:created>
  <dcterms:modified xsi:type="dcterms:W3CDTF">2018-07-03T10:59:20Z</dcterms:modified>
</cp:coreProperties>
</file>