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4" r:id="rId4"/>
    <p:sldId id="263" r:id="rId5"/>
    <p:sldId id="264" r:id="rId6"/>
    <p:sldId id="275" r:id="rId7"/>
    <p:sldId id="265" r:id="rId8"/>
    <p:sldId id="269" r:id="rId9"/>
    <p:sldId id="270" r:id="rId10"/>
    <p:sldId id="271" r:id="rId11"/>
    <p:sldId id="272" r:id="rId12"/>
    <p:sldId id="277" r:id="rId13"/>
    <p:sldId id="25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F70B7"/>
    <a:srgbClr val="2DAAE1"/>
    <a:srgbClr val="0944FF"/>
    <a:srgbClr val="99CCFF"/>
    <a:srgbClr val="3366FF"/>
    <a:srgbClr val="3333FF"/>
    <a:srgbClr val="33CCFF"/>
    <a:srgbClr val="238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 snapToGrid="0">
      <p:cViewPr>
        <p:scale>
          <a:sx n="80" d="100"/>
          <a:sy n="80" d="100"/>
        </p:scale>
        <p:origin x="816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A014-72CB-4F24-81F9-D641C70EB1F7}" type="datetimeFigureOut">
              <a:rPr lang="it-IT" smtClean="0"/>
              <a:pPr/>
              <a:t>20/06/2018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1E8ED-D164-4AD7-A296-865A85AB67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41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1770-093F-42EB-A62F-492E75304CD7}" type="datetimeFigureOut">
              <a:rPr lang="en-GB" smtClean="0"/>
              <a:pPr/>
              <a:t>20/06/2018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2C036-884E-4511-B1EF-B89EC6EFFB8E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4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CBA834-48C1-4416-8A0F-68DF35BB099E}" type="slidenum">
              <a:rPr lang="fr-FR" alt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altLang="it-IT" smtClean="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284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200" b="1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DAAE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8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0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97279"/>
            <a:ext cx="1971675" cy="5079683"/>
          </a:xfrm>
        </p:spPr>
        <p:txBody>
          <a:bodyPr vert="eaVert"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97279"/>
            <a:ext cx="5800725" cy="507968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0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1087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23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7600"/>
            <a:ext cx="7886700" cy="573089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4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28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19200"/>
            <a:ext cx="2949178" cy="1407160"/>
          </a:xfrm>
        </p:spPr>
        <p:txBody>
          <a:bodyPr anchor="b"/>
          <a:lstStyle>
            <a:lvl1pPr>
              <a:defRPr sz="32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19200"/>
            <a:ext cx="4629150" cy="4641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41600"/>
            <a:ext cx="2949178" cy="32273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9617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46480"/>
            <a:ext cx="2949178" cy="1442720"/>
          </a:xfrm>
        </p:spPr>
        <p:txBody>
          <a:bodyPr anchor="b"/>
          <a:lstStyle>
            <a:lvl1pPr>
              <a:defRPr sz="3200">
                <a:solidFill>
                  <a:srgbClr val="0F70B7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46480"/>
            <a:ext cx="4629150" cy="481457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89200"/>
            <a:ext cx="2949178" cy="3379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4430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6921"/>
            <a:ext cx="7886700" cy="747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53491"/>
            <a:ext cx="7886700" cy="422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Rettangolo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baseline="0" dirty="0" smtClean="0"/>
              <a:t>RESUME</a:t>
            </a:r>
            <a:endParaRPr lang="it-IT" sz="1350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291" y="205141"/>
            <a:ext cx="2388984" cy="68239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116529"/>
            <a:ext cx="1259840" cy="89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4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rgbClr val="0F70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nrico.dongiovanni@almalaurea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unimed@uni-med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3846" y="95236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it-IT" b="0" dirty="0"/>
              <a:t/>
            </a:r>
            <a:br>
              <a:rPr lang="it-IT" b="0" dirty="0"/>
            </a:br>
            <a:r>
              <a:rPr lang="it-IT" b="0" dirty="0"/>
              <a:t> 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7ème </a:t>
            </a:r>
            <a:r>
              <a:rPr lang="it-IT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Conférence</a:t>
            </a: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Repenser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l’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éducation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quelles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compétences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pour 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métiers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it-IT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demain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?»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it-IT" sz="3100" dirty="0" smtClean="0"/>
              <a:t>Sfax, 3 </a:t>
            </a:r>
            <a:r>
              <a:rPr lang="it-IT" sz="3100" dirty="0" err="1" smtClean="0"/>
              <a:t>juillet</a:t>
            </a:r>
            <a:r>
              <a:rPr lang="it-IT" sz="3100" dirty="0"/>
              <a:t> </a:t>
            </a:r>
            <a:r>
              <a:rPr lang="it-IT" sz="3100" dirty="0" smtClean="0"/>
              <a:t>2018 </a:t>
            </a: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6272" y="3628724"/>
            <a:ext cx="7447547" cy="2637322"/>
          </a:xfrm>
        </p:spPr>
        <p:txBody>
          <a:bodyPr>
            <a:normAutofit fontScale="70000" lnSpcReduction="20000"/>
          </a:bodyPr>
          <a:lstStyle/>
          <a:p>
            <a:pPr marL="182563" indent="-182563"/>
            <a:r>
              <a:rPr lang="fr-FR" sz="7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Hangar – Réinventer le futur</a:t>
            </a:r>
            <a:r>
              <a:rPr lang="it-IT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</a:p>
          <a:p>
            <a:pPr algn="l"/>
            <a:endParaRPr lang="it-IT" dirty="0" smtClean="0"/>
          </a:p>
          <a:p>
            <a:pPr algn="r"/>
            <a:r>
              <a:rPr lang="it-IT" sz="2900" dirty="0" smtClean="0">
                <a:latin typeface="+mj-lt"/>
              </a:rPr>
              <a:t>Enrico Dongiovanni</a:t>
            </a:r>
          </a:p>
          <a:p>
            <a:pPr algn="r"/>
            <a:r>
              <a:rPr lang="it-IT" sz="2900" dirty="0" smtClean="0">
                <a:latin typeface="+mj-lt"/>
              </a:rPr>
              <a:t>Chargé de </a:t>
            </a:r>
            <a:r>
              <a:rPr lang="it-IT" sz="2900" dirty="0" err="1" smtClean="0">
                <a:latin typeface="+mj-lt"/>
              </a:rPr>
              <a:t>projet</a:t>
            </a:r>
            <a:r>
              <a:rPr lang="it-IT" sz="2900" dirty="0" smtClean="0">
                <a:latin typeface="+mj-lt"/>
              </a:rPr>
              <a:t> </a:t>
            </a:r>
            <a:r>
              <a:rPr lang="it-IT" sz="2900" dirty="0" err="1" smtClean="0">
                <a:latin typeface="+mj-lt"/>
              </a:rPr>
              <a:t>aux</a:t>
            </a:r>
            <a:r>
              <a:rPr lang="it-IT" sz="2900" dirty="0" smtClean="0">
                <a:latin typeface="+mj-lt"/>
              </a:rPr>
              <a:t> relations </a:t>
            </a:r>
            <a:r>
              <a:rPr lang="it-IT" sz="2900" dirty="0" err="1" smtClean="0">
                <a:latin typeface="+mj-lt"/>
              </a:rPr>
              <a:t>internationales</a:t>
            </a:r>
            <a:endParaRPr lang="it-IT" sz="2900" dirty="0" smtClean="0">
              <a:latin typeface="+mj-lt"/>
            </a:endParaRPr>
          </a:p>
          <a:p>
            <a:pPr algn="r"/>
            <a:r>
              <a:rPr lang="it-IT" sz="2900" dirty="0" err="1" smtClean="0">
                <a:latin typeface="+mj-lt"/>
              </a:rPr>
              <a:t>Consortium</a:t>
            </a:r>
            <a:r>
              <a:rPr lang="it-IT" sz="2900" dirty="0" smtClean="0">
                <a:latin typeface="+mj-lt"/>
              </a:rPr>
              <a:t> </a:t>
            </a:r>
            <a:r>
              <a:rPr lang="it-IT" sz="2900" dirty="0" err="1" smtClean="0">
                <a:latin typeface="+mj-lt"/>
              </a:rPr>
              <a:t>Interuniversitaire</a:t>
            </a:r>
            <a:r>
              <a:rPr lang="it-IT" sz="2900" dirty="0" smtClean="0">
                <a:latin typeface="+mj-lt"/>
              </a:rPr>
              <a:t> </a:t>
            </a:r>
            <a:r>
              <a:rPr lang="it-IT" sz="2900" dirty="0" err="1" smtClean="0">
                <a:latin typeface="+mj-lt"/>
              </a:rPr>
              <a:t>AlmaLaurea</a:t>
            </a:r>
            <a:r>
              <a:rPr lang="it-IT" dirty="0" smtClean="0">
                <a:latin typeface="+mj-lt"/>
              </a:rPr>
              <a:t> 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37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Caractère innovant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257681"/>
            <a:ext cx="7886700" cy="4489628"/>
          </a:xfrm>
        </p:spPr>
        <p:txBody>
          <a:bodyPr>
            <a:normAutofit/>
          </a:bodyPr>
          <a:lstStyle/>
          <a:p>
            <a:pPr algn="just"/>
            <a:r>
              <a:rPr lang="fr-FR" sz="3200" dirty="0" smtClean="0"/>
              <a:t>Les principales caractéristiques innovantes de l’initiative tiennent au fait qu’</a:t>
            </a:r>
            <a:r>
              <a:rPr lang="fr-FR" sz="3200" dirty="0" smtClean="0">
                <a:solidFill>
                  <a:srgbClr val="0066CC"/>
                </a:solidFill>
              </a:rPr>
              <a:t>à partir d’expérience concrètes</a:t>
            </a:r>
            <a:r>
              <a:rPr lang="fr-FR" sz="3200" dirty="0" smtClean="0"/>
              <a:t>, le projet soit en mesure d’un côté d’</a:t>
            </a:r>
            <a:r>
              <a:rPr lang="fr-FR" sz="3200" dirty="0" smtClean="0">
                <a:solidFill>
                  <a:srgbClr val="0066CC"/>
                </a:solidFill>
              </a:rPr>
              <a:t>identifier les compétences demandées</a:t>
            </a:r>
            <a:r>
              <a:rPr lang="fr-FR" sz="3200" dirty="0" smtClean="0"/>
              <a:t> par les entreprises culturelles et de l’autre </a:t>
            </a:r>
            <a:r>
              <a:rPr lang="fr-FR" sz="3200" dirty="0" smtClean="0">
                <a:solidFill>
                  <a:srgbClr val="0066CC"/>
                </a:solidFill>
              </a:rPr>
              <a:t>d’anticiper les besoins</a:t>
            </a:r>
            <a:r>
              <a:rPr lang="fr-FR" sz="3200" dirty="0" smtClean="0"/>
              <a:t> qui pourraient donner lieu à des futurs métiers. </a:t>
            </a:r>
            <a:r>
              <a:rPr lang="fr-FR" dirty="0" smtClean="0"/>
              <a:t>    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2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900989"/>
            <a:ext cx="7886700" cy="4884822"/>
          </a:xfrm>
        </p:spPr>
        <p:txBody>
          <a:bodyPr>
            <a:noAutofit/>
          </a:bodyPr>
          <a:lstStyle/>
          <a:p>
            <a:pPr marL="355600" indent="-355600" algn="just"/>
            <a:r>
              <a:rPr lang="fr-FR" sz="2600" dirty="0" smtClean="0"/>
              <a:t>L’impact </a:t>
            </a:r>
            <a:r>
              <a:rPr lang="fr-FR" sz="2600" dirty="0"/>
              <a:t>du </a:t>
            </a:r>
            <a:r>
              <a:rPr lang="it-IT" sz="2600" dirty="0" err="1" smtClean="0"/>
              <a:t>cycle</a:t>
            </a:r>
            <a:r>
              <a:rPr lang="it-IT" sz="2600" dirty="0" smtClean="0"/>
              <a:t> de </a:t>
            </a:r>
            <a:r>
              <a:rPr lang="it-IT" sz="2600" dirty="0" err="1" smtClean="0"/>
              <a:t>rencontres</a:t>
            </a:r>
            <a:r>
              <a:rPr lang="it-IT" sz="2600" dirty="0" smtClean="0"/>
              <a:t> s’est </a:t>
            </a:r>
            <a:r>
              <a:rPr lang="it-IT" sz="2600" dirty="0" err="1" smtClean="0"/>
              <a:t>traduit</a:t>
            </a:r>
            <a:r>
              <a:rPr lang="it-IT" sz="2600" dirty="0" smtClean="0"/>
              <a:t> </a:t>
            </a:r>
            <a:r>
              <a:rPr lang="it-IT" sz="2600" dirty="0" err="1" smtClean="0"/>
              <a:t>comme</a:t>
            </a:r>
            <a:r>
              <a:rPr lang="it-IT" sz="2600" dirty="0" smtClean="0"/>
              <a:t> ceci:</a:t>
            </a:r>
            <a:endParaRPr lang="it-IT" sz="2600" dirty="0"/>
          </a:p>
          <a:p>
            <a:pPr marL="355600" indent="-355600" algn="just">
              <a:buFont typeface="Wingdings" panose="05000000000000000000" pitchFamily="2" charset="2"/>
              <a:buChar char="ü"/>
            </a:pPr>
            <a:r>
              <a:rPr lang="it-IT" sz="2600" dirty="0" err="1" smtClean="0">
                <a:solidFill>
                  <a:srgbClr val="0066CC"/>
                </a:solidFill>
              </a:rPr>
              <a:t>Développement</a:t>
            </a:r>
            <a:r>
              <a:rPr lang="it-IT" sz="2600" dirty="0" smtClean="0">
                <a:solidFill>
                  <a:srgbClr val="0066CC"/>
                </a:solidFill>
              </a:rPr>
              <a:t> de </a:t>
            </a:r>
            <a:r>
              <a:rPr lang="it-IT" sz="2600" dirty="0" err="1" smtClean="0">
                <a:solidFill>
                  <a:srgbClr val="0066CC"/>
                </a:solidFill>
              </a:rPr>
              <a:t>contacts</a:t>
            </a:r>
            <a:r>
              <a:rPr lang="it-IT" sz="2600" dirty="0" smtClean="0">
                <a:solidFill>
                  <a:srgbClr val="0066CC"/>
                </a:solidFill>
              </a:rPr>
              <a:t> </a:t>
            </a:r>
            <a:r>
              <a:rPr lang="it-IT" sz="2600" dirty="0" err="1" smtClean="0">
                <a:solidFill>
                  <a:srgbClr val="0066CC"/>
                </a:solidFill>
              </a:rPr>
              <a:t>utiles</a:t>
            </a:r>
            <a:r>
              <a:rPr lang="it-IT" sz="2600" dirty="0" smtClean="0">
                <a:solidFill>
                  <a:srgbClr val="0066CC"/>
                </a:solidFill>
              </a:rPr>
              <a:t> </a:t>
            </a:r>
            <a:r>
              <a:rPr lang="it-IT" sz="2600" dirty="0" err="1" smtClean="0"/>
              <a:t>avec</a:t>
            </a:r>
            <a:r>
              <a:rPr lang="it-IT" sz="2600" dirty="0" smtClean="0"/>
              <a:t> </a:t>
            </a:r>
            <a:r>
              <a:rPr lang="it-IT" sz="2600" dirty="0" err="1" smtClean="0"/>
              <a:t>les</a:t>
            </a:r>
            <a:r>
              <a:rPr lang="it-IT" sz="2600" dirty="0" smtClean="0"/>
              <a:t> </a:t>
            </a:r>
            <a:r>
              <a:rPr lang="it-IT" sz="2600" dirty="0" err="1" smtClean="0"/>
              <a:t>entreprises</a:t>
            </a:r>
            <a:r>
              <a:rPr lang="it-IT" sz="2600" dirty="0" smtClean="0"/>
              <a:t> et </a:t>
            </a:r>
            <a:r>
              <a:rPr lang="it-IT" sz="2600" dirty="0" err="1" smtClean="0"/>
              <a:t>organisations</a:t>
            </a:r>
            <a:r>
              <a:rPr lang="it-IT" sz="2600" dirty="0" smtClean="0"/>
              <a:t> </a:t>
            </a:r>
            <a:r>
              <a:rPr lang="it-IT" sz="2600" dirty="0" err="1" smtClean="0"/>
              <a:t>culturelles</a:t>
            </a:r>
            <a:r>
              <a:rPr lang="it-IT" sz="2600" dirty="0" smtClean="0"/>
              <a:t> pour l’</a:t>
            </a:r>
            <a:r>
              <a:rPr lang="it-IT" sz="2600" dirty="0" err="1" smtClean="0"/>
              <a:t>insertion</a:t>
            </a:r>
            <a:r>
              <a:rPr lang="it-IT" sz="2600" dirty="0" smtClean="0"/>
              <a:t> </a:t>
            </a:r>
            <a:r>
              <a:rPr lang="it-IT" sz="2600" dirty="0" err="1" smtClean="0"/>
              <a:t>professionnelle</a:t>
            </a:r>
            <a:r>
              <a:rPr lang="it-IT" sz="2600" dirty="0" smtClean="0"/>
              <a:t> </a:t>
            </a:r>
            <a:r>
              <a:rPr lang="it-IT" sz="2600" dirty="0" err="1" smtClean="0"/>
              <a:t>des</a:t>
            </a:r>
            <a:r>
              <a:rPr lang="it-IT" sz="2600" dirty="0" smtClean="0"/>
              <a:t> </a:t>
            </a:r>
            <a:r>
              <a:rPr lang="it-IT" sz="2600" dirty="0" err="1" smtClean="0"/>
              <a:t>étudiants</a:t>
            </a:r>
            <a:r>
              <a:rPr lang="it-IT" sz="2600" dirty="0" smtClean="0"/>
              <a:t> (</a:t>
            </a:r>
            <a:r>
              <a:rPr lang="it-IT" sz="2600" dirty="0" err="1" smtClean="0"/>
              <a:t>réseautage</a:t>
            </a:r>
            <a:r>
              <a:rPr lang="it-IT" sz="2600" dirty="0" smtClean="0"/>
              <a:t>). </a:t>
            </a:r>
          </a:p>
          <a:p>
            <a:pPr marL="355600" indent="-355600" algn="just">
              <a:buFont typeface="Wingdings" panose="05000000000000000000" pitchFamily="2" charset="2"/>
              <a:buChar char="ü"/>
            </a:pPr>
            <a:r>
              <a:rPr lang="it-IT" sz="2600" dirty="0" err="1" smtClean="0">
                <a:solidFill>
                  <a:srgbClr val="0066CC"/>
                </a:solidFill>
              </a:rPr>
              <a:t>Participation</a:t>
            </a:r>
            <a:r>
              <a:rPr lang="it-IT" sz="2600" dirty="0" smtClean="0">
                <a:solidFill>
                  <a:srgbClr val="0066CC"/>
                </a:solidFill>
              </a:rPr>
              <a:t> </a:t>
            </a:r>
            <a:r>
              <a:rPr lang="it-IT" sz="2600" dirty="0" err="1" smtClean="0">
                <a:solidFill>
                  <a:srgbClr val="0066CC"/>
                </a:solidFill>
              </a:rPr>
              <a:t>des</a:t>
            </a:r>
            <a:r>
              <a:rPr lang="it-IT" sz="2600" dirty="0" smtClean="0">
                <a:solidFill>
                  <a:srgbClr val="0066CC"/>
                </a:solidFill>
              </a:rPr>
              <a:t> </a:t>
            </a:r>
            <a:r>
              <a:rPr lang="it-IT" sz="2600" dirty="0" err="1" smtClean="0">
                <a:solidFill>
                  <a:srgbClr val="0066CC"/>
                </a:solidFill>
              </a:rPr>
              <a:t>étudiants</a:t>
            </a:r>
            <a:r>
              <a:rPr lang="it-IT" sz="2600" dirty="0" smtClean="0">
                <a:solidFill>
                  <a:srgbClr val="0066CC"/>
                </a:solidFill>
              </a:rPr>
              <a:t> à </a:t>
            </a:r>
            <a:r>
              <a:rPr lang="it-IT" sz="2600" dirty="0" err="1" smtClean="0">
                <a:solidFill>
                  <a:srgbClr val="0066CC"/>
                </a:solidFill>
              </a:rPr>
              <a:t>des</a:t>
            </a:r>
            <a:r>
              <a:rPr lang="it-IT" sz="2600" dirty="0" smtClean="0">
                <a:solidFill>
                  <a:srgbClr val="0066CC"/>
                </a:solidFill>
              </a:rPr>
              <a:t> </a:t>
            </a:r>
            <a:r>
              <a:rPr lang="it-IT" sz="2600" dirty="0" err="1" smtClean="0">
                <a:solidFill>
                  <a:srgbClr val="0066CC"/>
                </a:solidFill>
              </a:rPr>
              <a:t>appels</a:t>
            </a:r>
            <a:r>
              <a:rPr lang="it-IT" sz="2600" dirty="0" smtClean="0">
                <a:solidFill>
                  <a:srgbClr val="0066CC"/>
                </a:solidFill>
              </a:rPr>
              <a:t> à </a:t>
            </a:r>
            <a:r>
              <a:rPr lang="it-IT" sz="2600" dirty="0" err="1" smtClean="0">
                <a:solidFill>
                  <a:srgbClr val="0066CC"/>
                </a:solidFill>
              </a:rPr>
              <a:t>candidatures</a:t>
            </a:r>
            <a:r>
              <a:rPr lang="it-IT" sz="2600" dirty="0" smtClean="0">
                <a:solidFill>
                  <a:srgbClr val="0066CC"/>
                </a:solidFill>
              </a:rPr>
              <a:t> </a:t>
            </a:r>
            <a:r>
              <a:rPr lang="it-IT" sz="2600" dirty="0" smtClean="0"/>
              <a:t>(</a:t>
            </a:r>
            <a:r>
              <a:rPr lang="it-IT" sz="2600" dirty="0" err="1" smtClean="0"/>
              <a:t>bourses</a:t>
            </a:r>
            <a:r>
              <a:rPr lang="it-IT" sz="2600" dirty="0" smtClean="0"/>
              <a:t>) </a:t>
            </a:r>
            <a:r>
              <a:rPr lang="it-IT" sz="2600" dirty="0" err="1" smtClean="0"/>
              <a:t>promus</a:t>
            </a:r>
            <a:r>
              <a:rPr lang="it-IT" sz="2600" dirty="0" smtClean="0"/>
              <a:t> par </a:t>
            </a:r>
            <a:r>
              <a:rPr lang="it-IT" sz="2600" dirty="0" err="1"/>
              <a:t>d</a:t>
            </a:r>
            <a:r>
              <a:rPr lang="it-IT" sz="2600" dirty="0" err="1" smtClean="0"/>
              <a:t>es</a:t>
            </a:r>
            <a:r>
              <a:rPr lang="it-IT" sz="2600" dirty="0" smtClean="0"/>
              <a:t> </a:t>
            </a:r>
            <a:r>
              <a:rPr lang="it-IT" sz="2600" dirty="0" err="1" smtClean="0"/>
              <a:t>fondations</a:t>
            </a:r>
            <a:r>
              <a:rPr lang="it-IT" sz="2600" dirty="0" smtClean="0"/>
              <a:t> </a:t>
            </a:r>
            <a:r>
              <a:rPr lang="it-IT" sz="2600" dirty="0" err="1" smtClean="0"/>
              <a:t>bancaires</a:t>
            </a:r>
            <a:r>
              <a:rPr lang="it-IT" sz="2600" dirty="0" smtClean="0"/>
              <a:t>. </a:t>
            </a:r>
          </a:p>
          <a:p>
            <a:pPr marL="355600" indent="-355600" algn="just">
              <a:buFont typeface="Wingdings" panose="05000000000000000000" pitchFamily="2" charset="2"/>
              <a:buChar char="ü"/>
            </a:pPr>
            <a:r>
              <a:rPr lang="it-IT" sz="2600" dirty="0" err="1" smtClean="0">
                <a:solidFill>
                  <a:srgbClr val="0066CC"/>
                </a:solidFill>
              </a:rPr>
              <a:t>Création</a:t>
            </a:r>
            <a:r>
              <a:rPr lang="it-IT" sz="2600" dirty="0" smtClean="0">
                <a:solidFill>
                  <a:srgbClr val="0066CC"/>
                </a:solidFill>
              </a:rPr>
              <a:t> d’un focus </a:t>
            </a:r>
            <a:r>
              <a:rPr lang="it-IT" sz="2600" dirty="0" err="1" smtClean="0">
                <a:solidFill>
                  <a:srgbClr val="0066CC"/>
                </a:solidFill>
              </a:rPr>
              <a:t>groupe</a:t>
            </a:r>
            <a:r>
              <a:rPr lang="it-IT" sz="2600" dirty="0" smtClean="0">
                <a:solidFill>
                  <a:srgbClr val="0066CC"/>
                </a:solidFill>
              </a:rPr>
              <a:t> </a:t>
            </a:r>
            <a:r>
              <a:rPr lang="it-IT" sz="2600" dirty="0" err="1" smtClean="0"/>
              <a:t>entre</a:t>
            </a:r>
            <a:r>
              <a:rPr lang="it-IT" sz="2600" dirty="0" smtClean="0"/>
              <a:t> </a:t>
            </a:r>
            <a:r>
              <a:rPr lang="it-IT" sz="2600" dirty="0" err="1" smtClean="0"/>
              <a:t>les</a:t>
            </a:r>
            <a:r>
              <a:rPr lang="it-IT" sz="2600" dirty="0" smtClean="0"/>
              <a:t> </a:t>
            </a:r>
            <a:r>
              <a:rPr lang="it-IT" sz="2600" dirty="0" err="1" smtClean="0"/>
              <a:t>acteurs</a:t>
            </a:r>
            <a:r>
              <a:rPr lang="it-IT" sz="2600" dirty="0" smtClean="0"/>
              <a:t> </a:t>
            </a:r>
            <a:r>
              <a:rPr lang="it-IT" sz="2600" dirty="0" err="1" smtClean="0"/>
              <a:t>impliqués</a:t>
            </a:r>
            <a:r>
              <a:rPr lang="it-IT" sz="2600" dirty="0" smtClean="0"/>
              <a:t> pour le </a:t>
            </a:r>
            <a:r>
              <a:rPr lang="it-IT" sz="2600" dirty="0" err="1" smtClean="0"/>
              <a:t>développement</a:t>
            </a:r>
            <a:r>
              <a:rPr lang="it-IT" sz="2600" dirty="0" smtClean="0"/>
              <a:t> </a:t>
            </a:r>
            <a:r>
              <a:rPr lang="it-IT" sz="2600" dirty="0" err="1" smtClean="0"/>
              <a:t>des</a:t>
            </a:r>
            <a:r>
              <a:rPr lang="it-IT" sz="2600" dirty="0" smtClean="0"/>
              <a:t> </a:t>
            </a:r>
            <a:r>
              <a:rPr lang="it-IT" sz="2600" dirty="0" err="1" smtClean="0"/>
              <a:t>compétences</a:t>
            </a:r>
            <a:r>
              <a:rPr lang="it-IT" sz="2600" dirty="0" smtClean="0"/>
              <a:t> </a:t>
            </a:r>
            <a:r>
              <a:rPr lang="it-IT" sz="2600" dirty="0" err="1" smtClean="0"/>
              <a:t>liées</a:t>
            </a:r>
            <a:r>
              <a:rPr lang="it-IT" sz="2600" dirty="0" smtClean="0"/>
              <a:t> </a:t>
            </a:r>
            <a:r>
              <a:rPr lang="it-IT" sz="2600" dirty="0" err="1" smtClean="0"/>
              <a:t>aux</a:t>
            </a:r>
            <a:r>
              <a:rPr lang="it-IT" sz="2600" dirty="0" smtClean="0"/>
              <a:t> </a:t>
            </a:r>
            <a:r>
              <a:rPr lang="it-IT" sz="2600" dirty="0" err="1" smtClean="0"/>
              <a:t>métiers</a:t>
            </a:r>
            <a:r>
              <a:rPr lang="it-IT" sz="2600" dirty="0" smtClean="0"/>
              <a:t> </a:t>
            </a:r>
            <a:r>
              <a:rPr lang="it-IT" sz="2600" dirty="0" err="1" smtClean="0"/>
              <a:t>futurs</a:t>
            </a:r>
            <a:r>
              <a:rPr lang="it-IT" sz="2600" dirty="0" smtClean="0"/>
              <a:t> (audience </a:t>
            </a:r>
            <a:r>
              <a:rPr lang="it-IT" sz="2600" dirty="0" err="1"/>
              <a:t>developer</a:t>
            </a:r>
            <a:r>
              <a:rPr lang="it-IT" sz="2600" dirty="0"/>
              <a:t>, </a:t>
            </a:r>
            <a:r>
              <a:rPr lang="it-IT" sz="2600" dirty="0" err="1"/>
              <a:t>fundraiser</a:t>
            </a:r>
            <a:r>
              <a:rPr lang="it-IT" sz="2600" dirty="0"/>
              <a:t>, social media </a:t>
            </a:r>
            <a:r>
              <a:rPr lang="it-IT" sz="2600" dirty="0" err="1"/>
              <a:t>strategist</a:t>
            </a:r>
            <a:r>
              <a:rPr lang="it-IT" sz="2600" dirty="0"/>
              <a:t>).</a:t>
            </a:r>
            <a:r>
              <a:rPr lang="fr-FR" sz="2600" dirty="0" smtClean="0"/>
              <a:t>     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7060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Moyens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d’implémentation (5)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55551"/>
            <a:ext cx="7886700" cy="4489628"/>
          </a:xfrm>
        </p:spPr>
        <p:txBody>
          <a:bodyPr>
            <a:normAutofit lnSpcReduction="10000"/>
          </a:bodyPr>
          <a:lstStyle/>
          <a:p>
            <a:pPr marL="355600" indent="-355600" algn="just"/>
            <a:r>
              <a:rPr lang="fr-FR" dirty="0" smtClean="0"/>
              <a:t>L’initiative compte </a:t>
            </a:r>
            <a:r>
              <a:rPr lang="fr-FR" dirty="0" smtClean="0"/>
              <a:t>sur:</a:t>
            </a:r>
          </a:p>
          <a:p>
            <a:pPr marL="0" indent="0" algn="just">
              <a:buNone/>
            </a:pPr>
            <a:endParaRPr lang="fr-FR" sz="1200" dirty="0" smtClean="0"/>
          </a:p>
          <a:p>
            <a:pPr marL="355600" indent="-355600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</a:rPr>
              <a:t>La contribution financière </a:t>
            </a:r>
            <a:r>
              <a:rPr lang="fr-FR" dirty="0" smtClean="0"/>
              <a:t>de la fondation bancaire « </a:t>
            </a:r>
            <a:r>
              <a:rPr lang="fr-FR" dirty="0" err="1" smtClean="0"/>
              <a:t>Compagnia</a:t>
            </a:r>
            <a:r>
              <a:rPr lang="fr-FR" dirty="0" smtClean="0"/>
              <a:t> di San Paolo ». </a:t>
            </a:r>
            <a:endParaRPr lang="fr-FR" dirty="0" smtClean="0"/>
          </a:p>
          <a:p>
            <a:pPr marL="355600" indent="-355600" algn="just"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0070C0"/>
                </a:solidFill>
              </a:rPr>
              <a:t>Des </a:t>
            </a:r>
            <a:r>
              <a:rPr lang="fr-FR" dirty="0">
                <a:solidFill>
                  <a:srgbClr val="0070C0"/>
                </a:solidFill>
              </a:rPr>
              <a:t>ressources </a:t>
            </a:r>
            <a:r>
              <a:rPr lang="fr-FR" dirty="0" smtClean="0">
                <a:solidFill>
                  <a:srgbClr val="0070C0"/>
                </a:solidFill>
              </a:rPr>
              <a:t>humaines </a:t>
            </a:r>
            <a:r>
              <a:rPr lang="fr-FR" dirty="0" smtClean="0"/>
              <a:t>de l’Université de Turin (cours DAMS et Auditorium), de la Fondation « </a:t>
            </a:r>
            <a:r>
              <a:rPr lang="fr-FR" dirty="0" err="1" smtClean="0"/>
              <a:t>Piemonte</a:t>
            </a:r>
            <a:r>
              <a:rPr lang="fr-FR" dirty="0" smtClean="0"/>
              <a:t> dal Vivo » et du secrétariat de </a:t>
            </a:r>
            <a:r>
              <a:rPr lang="fr-FR" i="1" dirty="0" smtClean="0"/>
              <a:t>Hangar</a:t>
            </a:r>
            <a:r>
              <a:rPr lang="fr-FR" dirty="0" smtClean="0"/>
              <a:t>. </a:t>
            </a:r>
            <a:r>
              <a:rPr lang="it-IT" dirty="0"/>
              <a:t>L’</a:t>
            </a:r>
            <a:r>
              <a:rPr lang="it-IT" dirty="0" err="1"/>
              <a:t>Université</a:t>
            </a:r>
            <a:r>
              <a:rPr lang="it-IT" dirty="0"/>
              <a:t> a par </a:t>
            </a:r>
            <a:r>
              <a:rPr lang="it-IT" dirty="0" err="1"/>
              <a:t>ailleurs</a:t>
            </a:r>
            <a:r>
              <a:rPr lang="it-IT" dirty="0"/>
              <a:t> </a:t>
            </a:r>
            <a:r>
              <a:rPr lang="it-IT" dirty="0" err="1"/>
              <a:t>mis</a:t>
            </a:r>
            <a:r>
              <a:rPr lang="it-IT" dirty="0"/>
              <a:t> à </a:t>
            </a:r>
            <a:r>
              <a:rPr lang="it-IT" dirty="0" err="1"/>
              <a:t>disposition</a:t>
            </a:r>
            <a:r>
              <a:rPr lang="it-IT" dirty="0"/>
              <a:t> </a:t>
            </a:r>
            <a:r>
              <a:rPr lang="it-IT" dirty="0" err="1">
                <a:solidFill>
                  <a:srgbClr val="0066CC"/>
                </a:solidFill>
              </a:rPr>
              <a:t>les</a:t>
            </a:r>
            <a:r>
              <a:rPr lang="it-IT" dirty="0">
                <a:solidFill>
                  <a:srgbClr val="0066CC"/>
                </a:solidFill>
              </a:rPr>
              <a:t> </a:t>
            </a:r>
            <a:r>
              <a:rPr lang="it-IT" dirty="0" err="1">
                <a:solidFill>
                  <a:srgbClr val="0066CC"/>
                </a:solidFill>
              </a:rPr>
              <a:t>locaux</a:t>
            </a:r>
            <a:r>
              <a:rPr lang="it-IT" dirty="0">
                <a:solidFill>
                  <a:srgbClr val="0066CC"/>
                </a:solidFill>
              </a:rPr>
              <a:t> </a:t>
            </a:r>
            <a:r>
              <a:rPr lang="it-IT" dirty="0"/>
              <a:t>de l’Auditorium. </a:t>
            </a:r>
            <a:r>
              <a:rPr lang="fr-FR" dirty="0" smtClean="0"/>
              <a:t> </a:t>
            </a:r>
          </a:p>
          <a:p>
            <a:pPr marL="355600" indent="-355600" algn="just">
              <a:buFont typeface="Wingdings" panose="05000000000000000000" pitchFamily="2" charset="2"/>
              <a:buChar char="ü"/>
            </a:pPr>
            <a:r>
              <a:rPr lang="fr-FR" dirty="0" smtClean="0"/>
              <a:t>La contribution d</a:t>
            </a:r>
            <a:r>
              <a:rPr lang="fr-FR" dirty="0" smtClean="0"/>
              <a:t>es </a:t>
            </a:r>
            <a:r>
              <a:rPr lang="fr-FR" dirty="0" smtClean="0">
                <a:solidFill>
                  <a:srgbClr val="0066CC"/>
                </a:solidFill>
              </a:rPr>
              <a:t>experts </a:t>
            </a:r>
            <a:r>
              <a:rPr lang="fr-FR" dirty="0">
                <a:solidFill>
                  <a:srgbClr val="0066CC"/>
                </a:solidFill>
              </a:rPr>
              <a:t>du monde </a:t>
            </a:r>
            <a:r>
              <a:rPr lang="fr-FR" dirty="0" smtClean="0">
                <a:solidFill>
                  <a:srgbClr val="0066CC"/>
                </a:solidFill>
              </a:rPr>
              <a:t>professionnel </a:t>
            </a:r>
            <a:r>
              <a:rPr lang="fr-FR" dirty="0" smtClean="0"/>
              <a:t>actifs dans le secteur de la culture.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2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0" y="3506919"/>
            <a:ext cx="9144000" cy="2659565"/>
          </a:xfrm>
          <a:prstGeom prst="rect">
            <a:avLst/>
          </a:prstGeom>
          <a:solidFill>
            <a:srgbClr val="2DAAE1"/>
          </a:solidFill>
          <a:ln>
            <a:noFill/>
          </a:ln>
          <a:ex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rgbClr val="95C11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008D36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0" y="3506920"/>
            <a:ext cx="9144000" cy="317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400">
                <a:solidFill>
                  <a:srgbClr val="95C11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 sz="2000">
                <a:solidFill>
                  <a:srgbClr val="008D36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8D36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CONTACTS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dirty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Enrico Dongiovanni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Chargé de </a:t>
            </a:r>
            <a:r>
              <a:rPr lang="en-US" altLang="it-IT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projet</a:t>
            </a:r>
            <a:r>
              <a:rPr lang="en-US" altLang="it-IT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aux relations internationals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Consortium </a:t>
            </a:r>
            <a:r>
              <a:rPr lang="en-US" altLang="it-IT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Interuniversitaire</a:t>
            </a:r>
            <a:r>
              <a:rPr lang="en-US" altLang="it-IT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AlmaLaurea</a:t>
            </a:r>
            <a:endParaRPr lang="en-US" altLang="it-IT" sz="2000" b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Email: </a:t>
            </a: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3"/>
              </a:rPr>
              <a:t>enrico.dongiovanni@almalaurea.it</a:t>
            </a: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i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2000" b="1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Renseignements</a:t>
            </a: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000" b="1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généraux</a:t>
            </a: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en-US" altLang="it-IT" sz="2000" b="1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4"/>
              </a:rPr>
              <a:t>unimed@uni-med.net</a:t>
            </a:r>
            <a:endParaRPr lang="en-US" altLang="it-IT" sz="2000" b="1" i="1" dirty="0" smtClean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dirty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sz="2000" b="1" dirty="0">
              <a:solidFill>
                <a:schemeClr val="bg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AutoShape 2" descr="imap://stefanelli%40uni-med%2Enet@imap.googlemail.com:993/fetch%3EUID%3E/INBOX%3E9230?part=1.2.2&amp;type=image/jpeg&amp;filename=Resume-gr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13" y="330151"/>
            <a:ext cx="4098173" cy="317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11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Intitulé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description de la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295188"/>
            <a:ext cx="7886700" cy="4351056"/>
          </a:xfrm>
        </p:spPr>
        <p:txBody>
          <a:bodyPr>
            <a:normAutofit/>
          </a:bodyPr>
          <a:lstStyle/>
          <a:p>
            <a:pPr algn="just"/>
            <a:r>
              <a:rPr lang="fr-FR" b="1" u="sng" dirty="0" smtClean="0"/>
              <a:t>Intitulé</a:t>
            </a:r>
            <a:r>
              <a:rPr lang="fr-FR" dirty="0" smtClean="0"/>
              <a:t>:</a:t>
            </a:r>
          </a:p>
          <a:p>
            <a:pPr marL="269875" indent="-269875" algn="just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0070C0"/>
                </a:solidFill>
              </a:rPr>
              <a:t>Hangar – Réinventer le futur: rencontres pour la professionnalisation des métiers culturels</a:t>
            </a:r>
            <a:endParaRPr lang="fr-FR" dirty="0" smtClean="0">
              <a:solidFill>
                <a:srgbClr val="0070C0"/>
              </a:solidFill>
            </a:endParaRPr>
          </a:p>
          <a:p>
            <a:pPr algn="just"/>
            <a:r>
              <a:rPr lang="fr-FR" b="1" u="sng" dirty="0" smtClean="0"/>
              <a:t>Institution porteuse</a:t>
            </a:r>
            <a:r>
              <a:rPr lang="fr-FR" dirty="0" smtClean="0"/>
              <a:t>: </a:t>
            </a:r>
          </a:p>
          <a:p>
            <a:pPr marL="265113" indent="-265113" algn="just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>
                <a:solidFill>
                  <a:srgbClr val="0070C0"/>
                </a:solidFill>
              </a:rPr>
              <a:t>Fondation « </a:t>
            </a:r>
            <a:r>
              <a:rPr lang="fr-FR" dirty="0" err="1" smtClean="0">
                <a:solidFill>
                  <a:srgbClr val="0070C0"/>
                </a:solidFill>
              </a:rPr>
              <a:t>Piemonte</a:t>
            </a:r>
            <a:r>
              <a:rPr lang="fr-FR" dirty="0" smtClean="0">
                <a:solidFill>
                  <a:srgbClr val="0070C0"/>
                </a:solidFill>
              </a:rPr>
              <a:t> dal Vivo » et Université de Turin</a:t>
            </a:r>
            <a:endParaRPr lang="it-IT" dirty="0">
              <a:solidFill>
                <a:srgbClr val="0070C0"/>
              </a:solidFill>
            </a:endParaRPr>
          </a:p>
          <a:p>
            <a:pPr algn="just"/>
            <a:r>
              <a:rPr lang="fr-FR" b="1" u="sng" dirty="0" smtClean="0"/>
              <a:t>Période de mise en œuvre</a:t>
            </a:r>
            <a:r>
              <a:rPr lang="fr-FR" dirty="0" smtClean="0"/>
              <a:t>: </a:t>
            </a:r>
            <a:endParaRPr lang="fr-FR" dirty="0" smtClean="0"/>
          </a:p>
          <a:p>
            <a:pPr marL="265113" indent="-265113" algn="just">
              <a:buNone/>
            </a:pPr>
            <a:r>
              <a:rPr lang="fr-FR" dirty="0" smtClean="0"/>
              <a:t>   </a:t>
            </a:r>
            <a:r>
              <a:rPr lang="fr-FR" dirty="0" smtClean="0">
                <a:solidFill>
                  <a:srgbClr val="0070C0"/>
                </a:solidFill>
              </a:rPr>
              <a:t>Février – mai 2018</a:t>
            </a:r>
            <a:endParaRPr lang="fr-F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Intitulé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description de la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713298"/>
            <a:ext cx="7886700" cy="4706753"/>
          </a:xfrm>
        </p:spPr>
        <p:txBody>
          <a:bodyPr>
            <a:normAutofit fontScale="92500"/>
          </a:bodyPr>
          <a:lstStyle/>
          <a:p>
            <a:pPr algn="just"/>
            <a:r>
              <a:rPr lang="fr-FR" b="1" u="sng" dirty="0"/>
              <a:t>Description</a:t>
            </a:r>
            <a:r>
              <a:rPr lang="fr-FR" dirty="0"/>
              <a:t>: </a:t>
            </a:r>
            <a:endParaRPr lang="fr-FR" dirty="0" smtClean="0"/>
          </a:p>
          <a:p>
            <a:pPr marL="0" indent="0" algn="just">
              <a:buNone/>
            </a:pPr>
            <a:endParaRPr lang="fr-FR" sz="100" dirty="0"/>
          </a:p>
          <a:p>
            <a:pPr marL="0" indent="0" algn="just">
              <a:buNone/>
            </a:pPr>
            <a:r>
              <a:rPr lang="fr-FR" sz="2400" dirty="0" smtClean="0"/>
              <a:t>L’initiative </a:t>
            </a:r>
            <a:r>
              <a:rPr lang="fr-FR" sz="2400" dirty="0"/>
              <a:t>consiste en un </a:t>
            </a:r>
            <a:r>
              <a:rPr lang="fr-FR" sz="2400" b="1" dirty="0" smtClean="0">
                <a:solidFill>
                  <a:srgbClr val="0070C0"/>
                </a:solidFill>
              </a:rPr>
              <a:t>cycle de 10 rencontres </a:t>
            </a:r>
            <a:r>
              <a:rPr lang="fr-FR" sz="2400" dirty="0"/>
              <a:t>d</a:t>
            </a:r>
            <a:r>
              <a:rPr lang="fr-FR" sz="2400" dirty="0" smtClean="0"/>
              <a:t>e </a:t>
            </a:r>
            <a:r>
              <a:rPr lang="fr-FR" sz="2400" dirty="0"/>
              <a:t>la durée de 2 heures chacune </a:t>
            </a:r>
            <a:r>
              <a:rPr lang="fr-FR" sz="2400" dirty="0" smtClean="0">
                <a:solidFill>
                  <a:srgbClr val="0066CC"/>
                </a:solidFill>
              </a:rPr>
              <a:t>avec des professionnels actifs dans le secteur de la culture</a:t>
            </a:r>
            <a:r>
              <a:rPr lang="fr-FR" sz="2400" dirty="0" smtClean="0"/>
              <a:t>.</a:t>
            </a:r>
            <a:r>
              <a:rPr lang="fr-FR" sz="2400" dirty="0" smtClean="0">
                <a:solidFill>
                  <a:srgbClr val="0066CC"/>
                </a:solidFill>
              </a:rPr>
              <a:t> </a:t>
            </a:r>
            <a:endParaRPr lang="it-IT" sz="2400" dirty="0"/>
          </a:p>
          <a:p>
            <a:pPr marL="0" indent="0" algn="just">
              <a:buNone/>
            </a:pPr>
            <a:r>
              <a:rPr lang="fr-FR" sz="2400" dirty="0" smtClean="0"/>
              <a:t>Chaque rencontre se déroule selon le </a:t>
            </a:r>
            <a:r>
              <a:rPr lang="fr-FR" sz="2400" dirty="0" smtClean="0">
                <a:solidFill>
                  <a:srgbClr val="0066CC"/>
                </a:solidFill>
              </a:rPr>
              <a:t>modèle d’un interview</a:t>
            </a:r>
            <a:r>
              <a:rPr lang="fr-FR" sz="2400" dirty="0" smtClean="0"/>
              <a:t>:</a:t>
            </a:r>
            <a:endParaRPr lang="it-IT" sz="2400" dirty="0"/>
          </a:p>
          <a:p>
            <a:pPr marL="355600" indent="-3556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fr-FR" sz="2400" dirty="0" smtClean="0"/>
              <a:t>Chaque invité présente aux étudiants son parcours et son expérience de travail.</a:t>
            </a:r>
          </a:p>
          <a:p>
            <a:pPr marL="355600" indent="-3556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sz="2400" dirty="0" smtClean="0"/>
              <a:t>Il </a:t>
            </a:r>
            <a:r>
              <a:rPr lang="it-IT" sz="2400" dirty="0" err="1" smtClean="0">
                <a:solidFill>
                  <a:srgbClr val="0066CC"/>
                </a:solidFill>
              </a:rPr>
              <a:t>décrit</a:t>
            </a:r>
            <a:r>
              <a:rPr lang="it-IT" sz="2400" dirty="0" smtClean="0">
                <a:solidFill>
                  <a:srgbClr val="0066CC"/>
                </a:solidFill>
              </a:rPr>
              <a:t> la filière </a:t>
            </a:r>
            <a:r>
              <a:rPr lang="it-IT" sz="2400" dirty="0" smtClean="0"/>
              <a:t>de </a:t>
            </a:r>
            <a:r>
              <a:rPr lang="it-IT" sz="2400" dirty="0" err="1" smtClean="0"/>
              <a:t>référence</a:t>
            </a:r>
            <a:r>
              <a:rPr lang="it-IT" sz="2400" dirty="0" smtClean="0"/>
              <a:t> et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besoins</a:t>
            </a:r>
            <a:r>
              <a:rPr lang="it-IT" sz="2400" dirty="0" smtClean="0">
                <a:solidFill>
                  <a:srgbClr val="0066CC"/>
                </a:solidFill>
              </a:rPr>
              <a:t> en </a:t>
            </a:r>
            <a:r>
              <a:rPr lang="it-IT" sz="2400" dirty="0" err="1" smtClean="0">
                <a:solidFill>
                  <a:srgbClr val="0066CC"/>
                </a:solidFill>
              </a:rPr>
              <a:t>compétences</a:t>
            </a:r>
            <a:r>
              <a:rPr lang="it-IT" sz="2400" dirty="0" smtClean="0">
                <a:solidFill>
                  <a:srgbClr val="0066CC"/>
                </a:solidFill>
              </a:rPr>
              <a:t> </a:t>
            </a:r>
            <a:r>
              <a:rPr lang="it-IT" sz="2400" dirty="0" err="1" smtClean="0"/>
              <a:t>attendus</a:t>
            </a:r>
            <a:r>
              <a:rPr lang="it-IT" sz="2400" dirty="0" smtClean="0"/>
              <a:t>, </a:t>
            </a:r>
            <a:r>
              <a:rPr lang="it-IT" sz="2400" dirty="0" err="1" smtClean="0"/>
              <a:t>ainsi</a:t>
            </a:r>
            <a:r>
              <a:rPr lang="it-IT" sz="2400" dirty="0" smtClean="0"/>
              <a:t> </a:t>
            </a:r>
            <a:r>
              <a:rPr lang="it-IT" sz="2400" dirty="0" err="1" smtClean="0"/>
              <a:t>que</a:t>
            </a:r>
            <a:r>
              <a:rPr lang="it-IT" sz="2400" dirty="0" smtClean="0"/>
              <a:t>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possibles</a:t>
            </a:r>
            <a:r>
              <a:rPr lang="it-IT" sz="2400" dirty="0" smtClean="0">
                <a:solidFill>
                  <a:srgbClr val="0066CC"/>
                </a:solidFill>
              </a:rPr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évolutions</a:t>
            </a:r>
            <a:r>
              <a:rPr lang="it-IT" sz="2400" dirty="0" smtClean="0">
                <a:solidFill>
                  <a:srgbClr val="0066CC"/>
                </a:solidFill>
              </a:rPr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métiers</a:t>
            </a:r>
            <a:r>
              <a:rPr lang="it-IT" sz="2400" dirty="0" smtClean="0"/>
              <a:t> </a:t>
            </a:r>
            <a:r>
              <a:rPr lang="it-IT" sz="2400" dirty="0" err="1" smtClean="0"/>
              <a:t>actuels</a:t>
            </a:r>
            <a:r>
              <a:rPr lang="it-IT" sz="2400" dirty="0"/>
              <a:t>.</a:t>
            </a:r>
            <a:endParaRPr lang="it-IT" sz="2400" dirty="0" smtClean="0"/>
          </a:p>
          <a:p>
            <a:pPr marL="355600" indent="-35560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sz="2400" dirty="0" smtClean="0"/>
              <a:t>Il </a:t>
            </a:r>
            <a:r>
              <a:rPr lang="it-IT" sz="2400" dirty="0" err="1" smtClean="0"/>
              <a:t>fournit</a:t>
            </a:r>
            <a:r>
              <a:rPr lang="it-IT" sz="2400" dirty="0" smtClean="0"/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indications</a:t>
            </a:r>
            <a:r>
              <a:rPr lang="it-IT" sz="2400" dirty="0" smtClean="0">
                <a:solidFill>
                  <a:srgbClr val="0066CC"/>
                </a:solidFill>
              </a:rPr>
              <a:t> et </a:t>
            </a:r>
            <a:r>
              <a:rPr lang="it-IT" sz="2400" dirty="0" err="1" smtClean="0">
                <a:solidFill>
                  <a:srgbClr val="0066CC"/>
                </a:solidFill>
              </a:rPr>
              <a:t>des</a:t>
            </a:r>
            <a:r>
              <a:rPr lang="it-IT" sz="2400" dirty="0" smtClean="0">
                <a:solidFill>
                  <a:srgbClr val="0066CC"/>
                </a:solidFill>
              </a:rPr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conseils</a:t>
            </a:r>
            <a:r>
              <a:rPr lang="it-IT" sz="2400" dirty="0" smtClean="0">
                <a:solidFill>
                  <a:srgbClr val="0066CC"/>
                </a:solidFill>
              </a:rPr>
              <a:t> pour </a:t>
            </a:r>
            <a:r>
              <a:rPr lang="it-IT" sz="2400" dirty="0" err="1" smtClean="0">
                <a:solidFill>
                  <a:srgbClr val="0066CC"/>
                </a:solidFill>
              </a:rPr>
              <a:t>orienter</a:t>
            </a:r>
            <a:r>
              <a:rPr lang="it-IT" sz="2400" dirty="0" smtClean="0">
                <a:solidFill>
                  <a:srgbClr val="0066CC"/>
                </a:solidFill>
              </a:rPr>
              <a:t>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 smtClean="0"/>
              <a:t>étudiants</a:t>
            </a:r>
            <a:r>
              <a:rPr lang="it-IT" sz="2400" dirty="0" smtClean="0"/>
              <a:t> une fois </a:t>
            </a:r>
            <a:r>
              <a:rPr lang="it-IT" sz="2400" dirty="0" err="1" smtClean="0"/>
              <a:t>leurs</a:t>
            </a:r>
            <a:r>
              <a:rPr lang="it-IT" sz="2400" dirty="0" smtClean="0"/>
              <a:t> </a:t>
            </a:r>
            <a:r>
              <a:rPr lang="it-IT" sz="2400" dirty="0" err="1" smtClean="0"/>
              <a:t>parcours</a:t>
            </a:r>
            <a:r>
              <a:rPr lang="it-IT" sz="2400" dirty="0" smtClean="0"/>
              <a:t> </a:t>
            </a:r>
            <a:r>
              <a:rPr lang="it-IT" sz="2400" dirty="0" err="1" smtClean="0"/>
              <a:t>terminés</a:t>
            </a:r>
            <a:r>
              <a:rPr lang="it-IT" sz="2400" dirty="0" smtClean="0"/>
              <a:t> et </a:t>
            </a:r>
            <a:r>
              <a:rPr lang="it-IT" sz="2400" dirty="0" smtClean="0">
                <a:solidFill>
                  <a:srgbClr val="0066CC"/>
                </a:solidFill>
              </a:rPr>
              <a:t>pour </a:t>
            </a:r>
            <a:r>
              <a:rPr lang="it-IT" sz="2400" dirty="0" err="1" smtClean="0">
                <a:solidFill>
                  <a:srgbClr val="0066CC"/>
                </a:solidFill>
              </a:rPr>
              <a:t>favoriser</a:t>
            </a:r>
            <a:r>
              <a:rPr lang="it-IT" sz="2400" dirty="0" smtClean="0">
                <a:solidFill>
                  <a:srgbClr val="0066CC"/>
                </a:solidFill>
              </a:rPr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leur</a:t>
            </a:r>
            <a:r>
              <a:rPr lang="it-IT" sz="2400" dirty="0" smtClean="0">
                <a:solidFill>
                  <a:srgbClr val="0066CC"/>
                </a:solidFill>
              </a:rPr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insertion</a:t>
            </a:r>
            <a:r>
              <a:rPr lang="it-IT" sz="2400" dirty="0">
                <a:solidFill>
                  <a:srgbClr val="0066CC"/>
                </a:solidFill>
              </a:rPr>
              <a:t> </a:t>
            </a:r>
            <a:r>
              <a:rPr lang="it-IT" sz="2400" dirty="0" err="1" smtClean="0">
                <a:solidFill>
                  <a:srgbClr val="0066CC"/>
                </a:solidFill>
              </a:rPr>
              <a:t>professionnelle</a:t>
            </a:r>
            <a:r>
              <a:rPr lang="it-IT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3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180679"/>
            <a:ext cx="7886700" cy="4489628"/>
          </a:xfrm>
        </p:spPr>
        <p:txBody>
          <a:bodyPr>
            <a:normAutofit/>
          </a:bodyPr>
          <a:lstStyle/>
          <a:p>
            <a:pPr algn="just"/>
            <a:r>
              <a:rPr lang="fr-FR" u="sng" dirty="0"/>
              <a:t>Nom et Prénom</a:t>
            </a:r>
            <a:r>
              <a:rPr lang="fr-FR" dirty="0"/>
              <a:t> : </a:t>
            </a:r>
            <a:r>
              <a:rPr lang="fr-FR" dirty="0" smtClean="0">
                <a:solidFill>
                  <a:srgbClr val="0070C0"/>
                </a:solidFill>
              </a:rPr>
              <a:t>Valeria </a:t>
            </a:r>
            <a:r>
              <a:rPr lang="fr-FR" dirty="0" err="1" smtClean="0">
                <a:solidFill>
                  <a:srgbClr val="0070C0"/>
                </a:solidFill>
              </a:rPr>
              <a:t>Dinamo</a:t>
            </a:r>
            <a:r>
              <a:rPr lang="fr-FR" dirty="0"/>
              <a:t> </a:t>
            </a:r>
            <a:endParaRPr lang="it-IT" dirty="0"/>
          </a:p>
          <a:p>
            <a:pPr algn="just"/>
            <a:r>
              <a:rPr lang="fr-FR" u="sng" dirty="0"/>
              <a:t>Qualité</a:t>
            </a:r>
            <a:r>
              <a:rPr lang="fr-FR" dirty="0"/>
              <a:t> : </a:t>
            </a:r>
            <a:r>
              <a:rPr lang="fr-FR" dirty="0" smtClean="0">
                <a:solidFill>
                  <a:srgbClr val="0070C0"/>
                </a:solidFill>
              </a:rPr>
              <a:t>Coordinatrice</a:t>
            </a:r>
            <a:r>
              <a:rPr lang="fr-FR" dirty="0"/>
              <a:t>     </a:t>
            </a:r>
            <a:endParaRPr lang="it-IT" dirty="0"/>
          </a:p>
          <a:p>
            <a:pPr algn="just"/>
            <a:r>
              <a:rPr lang="fr-FR" u="sng" dirty="0"/>
              <a:t>Organisation</a:t>
            </a:r>
            <a:r>
              <a:rPr lang="fr-FR" dirty="0"/>
              <a:t> : </a:t>
            </a:r>
            <a:r>
              <a:rPr lang="fr-FR" dirty="0" smtClean="0">
                <a:solidFill>
                  <a:srgbClr val="0070C0"/>
                </a:solidFill>
              </a:rPr>
              <a:t>Hangar </a:t>
            </a:r>
            <a:r>
              <a:rPr lang="fr-FR" dirty="0" err="1" smtClean="0">
                <a:solidFill>
                  <a:srgbClr val="0070C0"/>
                </a:solidFill>
              </a:rPr>
              <a:t>Piemonte</a:t>
            </a:r>
            <a:endParaRPr lang="it-IT" dirty="0">
              <a:solidFill>
                <a:srgbClr val="0070C0"/>
              </a:solidFill>
            </a:endParaRPr>
          </a:p>
          <a:p>
            <a:pPr algn="just"/>
            <a:r>
              <a:rPr lang="fr-FR" u="sng" dirty="0"/>
              <a:t>Adresse</a:t>
            </a:r>
            <a:r>
              <a:rPr lang="fr-FR" dirty="0"/>
              <a:t> </a:t>
            </a:r>
            <a:r>
              <a:rPr lang="fr-FR" dirty="0" smtClean="0"/>
              <a:t>: </a:t>
            </a:r>
            <a:r>
              <a:rPr lang="it-IT" dirty="0" smtClean="0">
                <a:solidFill>
                  <a:srgbClr val="0070C0"/>
                </a:solidFill>
              </a:rPr>
              <a:t>Via Bertola 34, </a:t>
            </a:r>
            <a:r>
              <a:rPr lang="it-IT" dirty="0" err="1" smtClean="0">
                <a:solidFill>
                  <a:srgbClr val="0070C0"/>
                </a:solidFill>
              </a:rPr>
              <a:t>Turin</a:t>
            </a:r>
            <a:r>
              <a:rPr lang="it-IT" dirty="0" smtClean="0">
                <a:solidFill>
                  <a:srgbClr val="0070C0"/>
                </a:solidFill>
              </a:rPr>
              <a:t>,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Italie</a:t>
            </a:r>
            <a:r>
              <a:rPr lang="fr-FR" dirty="0"/>
              <a:t>     </a:t>
            </a:r>
            <a:endParaRPr lang="it-IT" dirty="0"/>
          </a:p>
          <a:p>
            <a:pPr algn="just"/>
            <a:r>
              <a:rPr lang="fr-FR" u="sng" dirty="0" smtClean="0"/>
              <a:t>Téléphone</a:t>
            </a:r>
            <a:r>
              <a:rPr lang="fr-FR" dirty="0" smtClean="0"/>
              <a:t> : </a:t>
            </a:r>
            <a:r>
              <a:rPr lang="fr-FR" dirty="0">
                <a:solidFill>
                  <a:srgbClr val="0070C0"/>
                </a:solidFill>
              </a:rPr>
              <a:t>+39 340 301 5271</a:t>
            </a:r>
            <a:r>
              <a:rPr lang="fr-FR" dirty="0" smtClean="0"/>
              <a:t>     </a:t>
            </a:r>
            <a:endParaRPr lang="it-IT" dirty="0" smtClean="0"/>
          </a:p>
          <a:p>
            <a:pPr algn="just"/>
            <a:r>
              <a:rPr lang="fr-FR" u="sng" dirty="0" smtClean="0"/>
              <a:t>Email</a:t>
            </a:r>
            <a:r>
              <a:rPr lang="fr-FR" dirty="0" smtClean="0"/>
              <a:t> : </a:t>
            </a:r>
            <a:r>
              <a:rPr lang="fr-FR" dirty="0">
                <a:solidFill>
                  <a:srgbClr val="0070C0"/>
                </a:solidFill>
              </a:rPr>
              <a:t>direzione@hangarpiemonte.it</a:t>
            </a:r>
            <a:r>
              <a:rPr lang="fr-FR" dirty="0" smtClean="0"/>
              <a:t>      </a:t>
            </a:r>
            <a:endParaRPr lang="it-IT" dirty="0" smtClean="0"/>
          </a:p>
          <a:p>
            <a:r>
              <a:rPr lang="en-US" u="sng" dirty="0" smtClean="0"/>
              <a:t>Site web</a:t>
            </a:r>
            <a:r>
              <a:rPr lang="en-US" dirty="0" smtClean="0"/>
              <a:t> : </a:t>
            </a:r>
            <a:r>
              <a:rPr lang="en-US" dirty="0">
                <a:solidFill>
                  <a:srgbClr val="0070C0"/>
                </a:solidFill>
              </a:rPr>
              <a:t>www.hangarpiemonte.it</a:t>
            </a:r>
            <a:r>
              <a:rPr lang="en-US" dirty="0" smtClean="0"/>
              <a:t> </a:t>
            </a:r>
            <a:r>
              <a:rPr lang="fr-FR" dirty="0" smtClean="0"/>
              <a:t>          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6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Ancrage dans son contexte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14919"/>
            <a:ext cx="7886700" cy="4634007"/>
          </a:xfrm>
        </p:spPr>
        <p:txBody>
          <a:bodyPr>
            <a:normAutofit/>
          </a:bodyPr>
          <a:lstStyle/>
          <a:p>
            <a:pPr algn="just"/>
            <a:r>
              <a:rPr lang="it-IT" sz="2300" dirty="0" smtClean="0"/>
              <a:t>Face à la </a:t>
            </a:r>
            <a:r>
              <a:rPr lang="fr-BE" sz="2300" dirty="0" smtClean="0"/>
              <a:t>demande de profils professionnels dans la secteur de l’entreprise culturelle, ceux qui ont suivi un parcours d’études en musique, cinéma, théâtre, arts e la scène et qui souhaitent travailler dans ces secteurs doivent pouvoir </a:t>
            </a:r>
            <a:r>
              <a:rPr lang="fr-BE" sz="2300" dirty="0" smtClean="0">
                <a:solidFill>
                  <a:srgbClr val="0070C0"/>
                </a:solidFill>
              </a:rPr>
              <a:t>disposer de compétences et habilités précises</a:t>
            </a:r>
            <a:r>
              <a:rPr lang="fr-BE" sz="2300" dirty="0" smtClean="0"/>
              <a:t>. </a:t>
            </a:r>
          </a:p>
          <a:p>
            <a:pPr algn="just"/>
            <a:r>
              <a:rPr lang="fr-FR" sz="2300" dirty="0" smtClean="0"/>
              <a:t>Il s’agissait en effet d’aider les étudiants à connaitre quelles sont les compétences actuelles et futures demandées, </a:t>
            </a:r>
            <a:r>
              <a:rPr lang="fr-FR" sz="2300" dirty="0">
                <a:solidFill>
                  <a:srgbClr val="0070C0"/>
                </a:solidFill>
              </a:rPr>
              <a:t>à l’aide d’un parcours de formation pour orienter leurs parcours professionnel</a:t>
            </a:r>
            <a:r>
              <a:rPr lang="fr-FR" sz="2300" dirty="0" smtClean="0"/>
              <a:t>s une fois les études terminées. </a:t>
            </a:r>
          </a:p>
          <a:p>
            <a:pPr algn="just"/>
            <a:r>
              <a:rPr lang="it-IT" sz="2300" dirty="0" smtClean="0"/>
              <a:t>La </a:t>
            </a:r>
            <a:r>
              <a:rPr lang="it-IT" sz="2300" dirty="0" err="1" smtClean="0"/>
              <a:t>Fondation</a:t>
            </a:r>
            <a:r>
              <a:rPr lang="it-IT" sz="2300" dirty="0" smtClean="0"/>
              <a:t> « Piemonte dal Vivo » a </a:t>
            </a:r>
            <a:r>
              <a:rPr lang="it-IT" sz="2300" dirty="0" err="1" smtClean="0"/>
              <a:t>donc</a:t>
            </a:r>
            <a:r>
              <a:rPr lang="it-IT" sz="2300" dirty="0" smtClean="0"/>
              <a:t> </a:t>
            </a:r>
            <a:r>
              <a:rPr lang="it-IT" sz="2300" dirty="0" err="1" smtClean="0">
                <a:solidFill>
                  <a:srgbClr val="0066CC"/>
                </a:solidFill>
              </a:rPr>
              <a:t>collaboré</a:t>
            </a:r>
            <a:r>
              <a:rPr lang="it-IT" sz="2300" dirty="0" smtClean="0">
                <a:solidFill>
                  <a:srgbClr val="0066CC"/>
                </a:solidFill>
              </a:rPr>
              <a:t> </a:t>
            </a:r>
            <a:r>
              <a:rPr lang="it-IT" sz="2300" dirty="0" err="1" smtClean="0">
                <a:solidFill>
                  <a:srgbClr val="0066CC"/>
                </a:solidFill>
              </a:rPr>
              <a:t>avec</a:t>
            </a:r>
            <a:r>
              <a:rPr lang="it-IT" sz="2300" dirty="0" smtClean="0">
                <a:solidFill>
                  <a:srgbClr val="0066CC"/>
                </a:solidFill>
              </a:rPr>
              <a:t> l’</a:t>
            </a:r>
            <a:r>
              <a:rPr lang="it-IT" sz="2300" dirty="0" err="1" smtClean="0">
                <a:solidFill>
                  <a:srgbClr val="0066CC"/>
                </a:solidFill>
              </a:rPr>
              <a:t>Université</a:t>
            </a:r>
            <a:r>
              <a:rPr lang="it-IT" sz="2300" dirty="0" smtClean="0">
                <a:solidFill>
                  <a:srgbClr val="0066CC"/>
                </a:solidFill>
              </a:rPr>
              <a:t> de </a:t>
            </a:r>
            <a:r>
              <a:rPr lang="it-IT" sz="2300" dirty="0" err="1" smtClean="0">
                <a:solidFill>
                  <a:srgbClr val="0066CC"/>
                </a:solidFill>
              </a:rPr>
              <a:t>Turin</a:t>
            </a:r>
            <a:r>
              <a:rPr lang="it-IT" sz="2300" dirty="0" smtClean="0"/>
              <a:t>, en </a:t>
            </a:r>
            <a:r>
              <a:rPr lang="it-IT" sz="2300" dirty="0" err="1" smtClean="0"/>
              <a:t>particulier</a:t>
            </a:r>
            <a:r>
              <a:rPr lang="it-IT" sz="2300" dirty="0" smtClean="0"/>
              <a:t> le </a:t>
            </a:r>
            <a:r>
              <a:rPr lang="it-IT" sz="2300" dirty="0" err="1" smtClean="0"/>
              <a:t>cours</a:t>
            </a:r>
            <a:r>
              <a:rPr lang="it-IT" sz="2300" dirty="0" smtClean="0"/>
              <a:t> DAMS (</a:t>
            </a:r>
            <a:r>
              <a:rPr lang="it-IT" sz="2300" dirty="0" err="1" smtClean="0"/>
              <a:t>disciplines</a:t>
            </a:r>
            <a:r>
              <a:rPr lang="it-IT" sz="2300" dirty="0" smtClean="0"/>
              <a:t> de l’art et </a:t>
            </a:r>
            <a:r>
              <a:rPr lang="it-IT" sz="2300" dirty="0" err="1" smtClean="0"/>
              <a:t>du</a:t>
            </a:r>
            <a:r>
              <a:rPr lang="it-IT" sz="2300" dirty="0" smtClean="0"/>
              <a:t> </a:t>
            </a:r>
            <a:r>
              <a:rPr lang="it-IT" sz="2300" dirty="0" err="1" smtClean="0"/>
              <a:t>spectacle</a:t>
            </a:r>
            <a:r>
              <a:rPr lang="it-IT" sz="2300" dirty="0" smtClean="0"/>
              <a:t>), pour </a:t>
            </a:r>
            <a:r>
              <a:rPr lang="it-IT" sz="2300" dirty="0" err="1" smtClean="0">
                <a:solidFill>
                  <a:srgbClr val="0066CC"/>
                </a:solidFill>
              </a:rPr>
              <a:t>organiser</a:t>
            </a:r>
            <a:r>
              <a:rPr lang="it-IT" sz="2300" dirty="0" smtClean="0">
                <a:solidFill>
                  <a:srgbClr val="0066CC"/>
                </a:solidFill>
              </a:rPr>
              <a:t> </a:t>
            </a:r>
            <a:r>
              <a:rPr lang="it-IT" sz="2300" dirty="0" err="1" smtClean="0">
                <a:solidFill>
                  <a:srgbClr val="0066CC"/>
                </a:solidFill>
              </a:rPr>
              <a:t>les</a:t>
            </a:r>
            <a:r>
              <a:rPr lang="it-IT" sz="2300" dirty="0" smtClean="0">
                <a:solidFill>
                  <a:srgbClr val="0066CC"/>
                </a:solidFill>
              </a:rPr>
              <a:t> </a:t>
            </a:r>
            <a:r>
              <a:rPr lang="it-IT" sz="2300" dirty="0" err="1" smtClean="0">
                <a:solidFill>
                  <a:srgbClr val="0066CC"/>
                </a:solidFill>
              </a:rPr>
              <a:t>rencontres</a:t>
            </a:r>
            <a:r>
              <a:rPr lang="it-IT" sz="2300" dirty="0" smtClean="0">
                <a:solidFill>
                  <a:srgbClr val="0066CC"/>
                </a:solidFill>
              </a:rPr>
              <a:t> et </a:t>
            </a:r>
            <a:r>
              <a:rPr lang="it-IT" sz="2300" dirty="0" err="1" smtClean="0">
                <a:solidFill>
                  <a:srgbClr val="0066CC"/>
                </a:solidFill>
              </a:rPr>
              <a:t>impliquer</a:t>
            </a:r>
            <a:r>
              <a:rPr lang="it-IT" sz="2300" dirty="0" smtClean="0">
                <a:solidFill>
                  <a:srgbClr val="0066CC"/>
                </a:solidFill>
              </a:rPr>
              <a:t> </a:t>
            </a:r>
            <a:r>
              <a:rPr lang="it-IT" sz="2300" dirty="0" err="1" smtClean="0">
                <a:solidFill>
                  <a:srgbClr val="0066CC"/>
                </a:solidFill>
              </a:rPr>
              <a:t>les</a:t>
            </a:r>
            <a:r>
              <a:rPr lang="it-IT" sz="2300" dirty="0" smtClean="0">
                <a:solidFill>
                  <a:srgbClr val="0066CC"/>
                </a:solidFill>
              </a:rPr>
              <a:t> </a:t>
            </a:r>
            <a:r>
              <a:rPr lang="it-IT" sz="2300" dirty="0" err="1" smtClean="0">
                <a:solidFill>
                  <a:srgbClr val="0066CC"/>
                </a:solidFill>
              </a:rPr>
              <a:t>étudiants</a:t>
            </a:r>
            <a:r>
              <a:rPr lang="it-IT" sz="2300" dirty="0" smtClean="0">
                <a:solidFill>
                  <a:srgbClr val="0066CC"/>
                </a:solidFill>
              </a:rPr>
              <a:t>.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16659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Ancrage dans son contexte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959298"/>
            <a:ext cx="7886700" cy="4489628"/>
          </a:xfrm>
        </p:spPr>
        <p:txBody>
          <a:bodyPr>
            <a:normAutofit/>
          </a:bodyPr>
          <a:lstStyle/>
          <a:p>
            <a:pPr algn="just"/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0066CC"/>
                </a:solidFill>
              </a:rPr>
              <a:t>bénéficiaires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smtClean="0"/>
              <a:t>de l’</a:t>
            </a:r>
            <a:r>
              <a:rPr lang="it-IT" dirty="0" err="1" smtClean="0"/>
              <a:t>initiative</a:t>
            </a:r>
            <a:r>
              <a:rPr lang="it-IT" dirty="0" smtClean="0"/>
              <a:t> </a:t>
            </a:r>
            <a:r>
              <a:rPr lang="it-IT" dirty="0" err="1" smtClean="0"/>
              <a:t>sont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0066CC"/>
                </a:solidFill>
              </a:rPr>
              <a:t>tous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>
                <a:solidFill>
                  <a:srgbClr val="0066CC"/>
                </a:solidFill>
              </a:rPr>
              <a:t>les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>
                <a:solidFill>
                  <a:srgbClr val="0066CC"/>
                </a:solidFill>
              </a:rPr>
              <a:t>étudiants</a:t>
            </a:r>
            <a:r>
              <a:rPr lang="it-IT" dirty="0" smtClean="0"/>
              <a:t> qui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entrepris</a:t>
            </a:r>
            <a:r>
              <a:rPr lang="it-IT" dirty="0" smtClean="0"/>
              <a:t> un </a:t>
            </a:r>
            <a:r>
              <a:rPr lang="it-IT" dirty="0" err="1" smtClean="0"/>
              <a:t>parcours</a:t>
            </a:r>
            <a:r>
              <a:rPr lang="it-IT" dirty="0" smtClean="0"/>
              <a:t> d’</a:t>
            </a:r>
            <a:r>
              <a:rPr lang="it-IT" dirty="0" err="1" smtClean="0"/>
              <a:t>études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0066CC"/>
                </a:solidFill>
              </a:rPr>
              <a:t>dans</a:t>
            </a:r>
            <a:r>
              <a:rPr lang="it-IT" dirty="0" smtClean="0">
                <a:solidFill>
                  <a:srgbClr val="0066CC"/>
                </a:solidFill>
              </a:rPr>
              <a:t> le </a:t>
            </a:r>
            <a:r>
              <a:rPr lang="it-IT" dirty="0" err="1" smtClean="0">
                <a:solidFill>
                  <a:srgbClr val="0066CC"/>
                </a:solidFill>
              </a:rPr>
              <a:t>secteur</a:t>
            </a:r>
            <a:r>
              <a:rPr lang="it-IT" dirty="0" smtClean="0">
                <a:solidFill>
                  <a:srgbClr val="0066CC"/>
                </a:solidFill>
              </a:rPr>
              <a:t> de la culture</a:t>
            </a:r>
            <a:r>
              <a:rPr lang="it-IT" dirty="0" smtClean="0"/>
              <a:t>, DAMS, </a:t>
            </a:r>
            <a:r>
              <a:rPr lang="it-IT" dirty="0" err="1" smtClean="0"/>
              <a:t>Sciences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biens</a:t>
            </a:r>
            <a:r>
              <a:rPr lang="it-IT" dirty="0" smtClean="0"/>
              <a:t> </a:t>
            </a:r>
            <a:r>
              <a:rPr lang="it-IT" dirty="0" err="1" smtClean="0"/>
              <a:t>culturels</a:t>
            </a:r>
            <a:r>
              <a:rPr lang="it-IT" dirty="0" smtClean="0"/>
              <a:t>, Economie de la Culture. </a:t>
            </a:r>
          </a:p>
          <a:p>
            <a:pPr algn="just"/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rencontres</a:t>
            </a:r>
            <a:r>
              <a:rPr lang="it-IT" dirty="0" smtClean="0"/>
              <a:t> «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professions</a:t>
            </a:r>
            <a:r>
              <a:rPr lang="it-IT" dirty="0" smtClean="0"/>
              <a:t> de la culture » s’</a:t>
            </a:r>
            <a:r>
              <a:rPr lang="it-IT" dirty="0" err="1" smtClean="0"/>
              <a:t>insérent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le </a:t>
            </a:r>
            <a:r>
              <a:rPr lang="it-IT" dirty="0" err="1" smtClean="0"/>
              <a:t>cycle</a:t>
            </a:r>
            <a:r>
              <a:rPr lang="it-IT" dirty="0" smtClean="0"/>
              <a:t> de rendez-vous </a:t>
            </a:r>
            <a:r>
              <a:rPr lang="it-IT" i="1" dirty="0" smtClean="0">
                <a:solidFill>
                  <a:srgbClr val="0066CC"/>
                </a:solidFill>
              </a:rPr>
              <a:t>Hangar Lab</a:t>
            </a:r>
            <a:r>
              <a:rPr lang="it-IT" dirty="0" smtClean="0">
                <a:solidFill>
                  <a:srgbClr val="0066CC"/>
                </a:solidFill>
              </a:rPr>
              <a:t>, un </a:t>
            </a:r>
            <a:r>
              <a:rPr lang="it-IT" dirty="0" err="1" smtClean="0">
                <a:solidFill>
                  <a:srgbClr val="0066CC"/>
                </a:solidFill>
              </a:rPr>
              <a:t>programme</a:t>
            </a:r>
            <a:r>
              <a:rPr lang="it-IT" dirty="0" smtClean="0">
                <a:solidFill>
                  <a:srgbClr val="0066CC"/>
                </a:solidFill>
              </a:rPr>
              <a:t> de </a:t>
            </a:r>
            <a:r>
              <a:rPr lang="it-IT" dirty="0" err="1" smtClean="0">
                <a:solidFill>
                  <a:srgbClr val="0066CC"/>
                </a:solidFill>
              </a:rPr>
              <a:t>laboratoires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>
                <a:solidFill>
                  <a:srgbClr val="0066CC"/>
                </a:solidFill>
              </a:rPr>
              <a:t>formatifs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/>
              <a:t>sur</a:t>
            </a:r>
            <a:r>
              <a:rPr lang="it-IT" dirty="0" smtClean="0"/>
              <a:t> le </a:t>
            </a:r>
            <a:r>
              <a:rPr lang="it-IT" dirty="0" err="1" smtClean="0"/>
              <a:t>territoire</a:t>
            </a:r>
            <a:r>
              <a:rPr lang="it-IT" dirty="0" smtClean="0"/>
              <a:t> de la </a:t>
            </a:r>
            <a:r>
              <a:rPr lang="it-IT" dirty="0" err="1" smtClean="0"/>
              <a:t>Région</a:t>
            </a:r>
            <a:r>
              <a:rPr lang="it-IT" dirty="0" smtClean="0"/>
              <a:t> Piemonte qui a pour </a:t>
            </a:r>
            <a:r>
              <a:rPr lang="it-IT" dirty="0" err="1" smtClean="0"/>
              <a:t>objectif</a:t>
            </a:r>
            <a:r>
              <a:rPr lang="it-IT" dirty="0" smtClean="0"/>
              <a:t> d’</a:t>
            </a:r>
            <a:r>
              <a:rPr lang="it-IT" dirty="0" err="1" smtClean="0"/>
              <a:t>élargir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compétences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acteurs</a:t>
            </a:r>
            <a:r>
              <a:rPr lang="it-IT" dirty="0" smtClean="0"/>
              <a:t> qui </a:t>
            </a:r>
            <a:r>
              <a:rPr lang="it-IT" dirty="0" err="1" smtClean="0"/>
              <a:t>travaillent</a:t>
            </a:r>
            <a:r>
              <a:rPr lang="it-IT" dirty="0" smtClean="0"/>
              <a:t>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souhaitent</a:t>
            </a:r>
            <a:r>
              <a:rPr lang="it-IT" dirty="0" smtClean="0"/>
              <a:t> </a:t>
            </a:r>
            <a:r>
              <a:rPr lang="it-IT" dirty="0" err="1" smtClean="0"/>
              <a:t>travailler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le </a:t>
            </a:r>
            <a:r>
              <a:rPr lang="it-IT" dirty="0" err="1" smtClean="0"/>
              <a:t>secteur</a:t>
            </a:r>
            <a:r>
              <a:rPr lang="it-IT" dirty="0" smtClean="0"/>
              <a:t> </a:t>
            </a:r>
            <a:r>
              <a:rPr lang="it-IT" dirty="0" err="1" smtClean="0"/>
              <a:t>culturel</a:t>
            </a:r>
            <a:r>
              <a:rPr lang="it-IT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5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Visibilité de l’action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959298"/>
            <a:ext cx="7886700" cy="44896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0066CC"/>
                </a:solidFill>
              </a:rPr>
              <a:t>flyers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/>
              <a:t>avec</a:t>
            </a:r>
            <a:r>
              <a:rPr lang="it-IT" dirty="0" smtClean="0"/>
              <a:t> la </a:t>
            </a:r>
            <a:r>
              <a:rPr lang="it-IT" dirty="0" err="1" smtClean="0"/>
              <a:t>description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calendrier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rendez-vous </a:t>
            </a:r>
            <a:r>
              <a:rPr lang="it-IT" dirty="0" err="1" smtClean="0"/>
              <a:t>mensuels</a:t>
            </a:r>
            <a:r>
              <a:rPr lang="it-IT" dirty="0" smtClean="0"/>
              <a:t> et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0066CC"/>
                </a:solidFill>
              </a:rPr>
              <a:t>brochures</a:t>
            </a:r>
            <a:r>
              <a:rPr lang="it-IT" dirty="0" smtClean="0"/>
              <a:t> </a:t>
            </a:r>
            <a:r>
              <a:rPr lang="it-IT" dirty="0" err="1" smtClean="0"/>
              <a:t>spécifiques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 smtClean="0"/>
              <a:t>chaque</a:t>
            </a:r>
            <a:r>
              <a:rPr lang="it-IT" dirty="0" smtClean="0"/>
              <a:t> </a:t>
            </a:r>
            <a:r>
              <a:rPr lang="it-IT" dirty="0" err="1" smtClean="0"/>
              <a:t>rencontre</a:t>
            </a:r>
            <a:r>
              <a:rPr lang="it-IT" dirty="0" smtClean="0"/>
              <a:t> et l’</a:t>
            </a:r>
            <a:r>
              <a:rPr lang="it-IT" dirty="0" err="1" smtClean="0"/>
              <a:t>intervenant</a:t>
            </a:r>
            <a:r>
              <a:rPr lang="it-IT" dirty="0" smtClean="0"/>
              <a:t> </a:t>
            </a:r>
            <a:r>
              <a:rPr lang="it-IT" dirty="0" err="1" smtClean="0"/>
              <a:t>invité</a:t>
            </a:r>
            <a:r>
              <a:rPr lang="it-IT" dirty="0" smtClean="0"/>
              <a:t>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été</a:t>
            </a:r>
            <a:r>
              <a:rPr lang="it-IT" dirty="0" smtClean="0"/>
              <a:t> </a:t>
            </a:r>
            <a:r>
              <a:rPr lang="it-IT" dirty="0" err="1" smtClean="0"/>
              <a:t>créés</a:t>
            </a:r>
            <a:r>
              <a:rPr lang="it-IT" dirty="0" smtClean="0"/>
              <a:t> et </a:t>
            </a:r>
            <a:r>
              <a:rPr lang="it-IT" dirty="0" err="1" smtClean="0"/>
              <a:t>diffusés</a:t>
            </a:r>
            <a:r>
              <a:rPr lang="it-IT" dirty="0" smtClean="0"/>
              <a:t> pour </a:t>
            </a:r>
            <a:r>
              <a:rPr lang="it-IT" dirty="0" err="1" smtClean="0"/>
              <a:t>promouvoir</a:t>
            </a:r>
            <a:r>
              <a:rPr lang="it-IT" dirty="0" smtClean="0"/>
              <a:t> l’</a:t>
            </a:r>
            <a:r>
              <a:rPr lang="it-IT" dirty="0" err="1" smtClean="0"/>
              <a:t>initiative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La </a:t>
            </a:r>
            <a:r>
              <a:rPr lang="it-IT" dirty="0" smtClean="0">
                <a:solidFill>
                  <a:srgbClr val="0066CC"/>
                </a:solidFill>
              </a:rPr>
              <a:t>newsletter</a:t>
            </a:r>
            <a:r>
              <a:rPr lang="it-IT" dirty="0" smtClean="0"/>
              <a:t> de Hangar et celle </a:t>
            </a:r>
            <a:r>
              <a:rPr lang="it-IT" dirty="0" err="1" smtClean="0"/>
              <a:t>universitaire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cours</a:t>
            </a:r>
            <a:r>
              <a:rPr lang="it-IT" dirty="0" smtClean="0"/>
              <a:t> DAMS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donné</a:t>
            </a:r>
            <a:r>
              <a:rPr lang="it-IT" dirty="0" smtClean="0"/>
              <a:t> </a:t>
            </a:r>
            <a:r>
              <a:rPr lang="it-IT" dirty="0" err="1" smtClean="0"/>
              <a:t>ample</a:t>
            </a:r>
            <a:r>
              <a:rPr lang="it-IT" dirty="0" smtClean="0"/>
              <a:t> </a:t>
            </a:r>
            <a:r>
              <a:rPr lang="it-IT" dirty="0" err="1" smtClean="0"/>
              <a:t>espace</a:t>
            </a:r>
            <a:r>
              <a:rPr lang="it-IT" dirty="0" smtClean="0"/>
              <a:t> à l’</a:t>
            </a:r>
            <a:r>
              <a:rPr lang="it-IT" dirty="0" err="1" smtClean="0"/>
              <a:t>initiative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Une campagne de promotion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0066CC"/>
                </a:solidFill>
              </a:rPr>
              <a:t>réseaux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>
                <a:solidFill>
                  <a:srgbClr val="0066CC"/>
                </a:solidFill>
              </a:rPr>
              <a:t>sociaux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smtClean="0"/>
              <a:t>(FB et </a:t>
            </a:r>
            <a:r>
              <a:rPr lang="it-IT" dirty="0" err="1" smtClean="0"/>
              <a:t>Twitter</a:t>
            </a:r>
            <a:r>
              <a:rPr lang="it-IT" dirty="0" smtClean="0"/>
              <a:t>) a </a:t>
            </a:r>
            <a:r>
              <a:rPr lang="it-IT" dirty="0" err="1" smtClean="0"/>
              <a:t>été</a:t>
            </a:r>
            <a:r>
              <a:rPr lang="it-IT" dirty="0" smtClean="0"/>
              <a:t> </a:t>
            </a:r>
            <a:r>
              <a:rPr lang="it-IT" dirty="0" err="1" smtClean="0"/>
              <a:t>également</a:t>
            </a:r>
            <a:r>
              <a:rPr lang="it-IT" dirty="0" smtClean="0"/>
              <a:t> </a:t>
            </a:r>
            <a:r>
              <a:rPr lang="it-IT" dirty="0" err="1" smtClean="0"/>
              <a:t>lancée</a:t>
            </a:r>
            <a:r>
              <a:rPr lang="it-IT" dirty="0" smtClean="0"/>
              <a:t>, </a:t>
            </a:r>
            <a:r>
              <a:rPr lang="it-IT" dirty="0" err="1" smtClean="0"/>
              <a:t>avec</a:t>
            </a:r>
            <a:r>
              <a:rPr lang="it-IT" dirty="0" smtClean="0"/>
              <a:t> une </a:t>
            </a:r>
            <a:r>
              <a:rPr lang="it-IT" dirty="0" err="1" smtClean="0"/>
              <a:t>graphique</a:t>
            </a:r>
            <a:r>
              <a:rPr lang="it-IT" dirty="0" smtClean="0"/>
              <a:t> et </a:t>
            </a:r>
            <a:r>
              <a:rPr lang="it-IT" dirty="0" err="1" smtClean="0"/>
              <a:t>des</a:t>
            </a:r>
            <a:r>
              <a:rPr lang="it-IT" dirty="0" smtClean="0"/>
              <a:t> images </a:t>
            </a:r>
            <a:r>
              <a:rPr lang="it-IT" dirty="0" err="1" smtClean="0"/>
              <a:t>dédiées</a:t>
            </a:r>
            <a:r>
              <a:rPr lang="it-IT" dirty="0" smtClean="0"/>
              <a:t>,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photos</a:t>
            </a:r>
            <a:r>
              <a:rPr lang="it-IT" dirty="0" smtClean="0"/>
              <a:t> et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vidéos</a:t>
            </a:r>
            <a:r>
              <a:rPr lang="it-IT" dirty="0" smtClean="0"/>
              <a:t> qui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raconté</a:t>
            </a:r>
            <a:r>
              <a:rPr lang="it-IT" dirty="0" smtClean="0"/>
              <a:t> le </a:t>
            </a:r>
            <a:r>
              <a:rPr lang="it-IT" dirty="0" err="1" smtClean="0"/>
              <a:t>parcours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Par </a:t>
            </a:r>
            <a:r>
              <a:rPr lang="it-IT" dirty="0" err="1" smtClean="0"/>
              <a:t>ailleurs</a:t>
            </a:r>
            <a:r>
              <a:rPr lang="it-IT" dirty="0" smtClean="0"/>
              <a:t>, </a:t>
            </a:r>
            <a:r>
              <a:rPr lang="it-IT" dirty="0" err="1" smtClean="0"/>
              <a:t>toutes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rencontres</a:t>
            </a:r>
            <a:r>
              <a:rPr lang="it-IT" dirty="0" smtClean="0"/>
              <a:t>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été</a:t>
            </a:r>
            <a:r>
              <a:rPr lang="it-IT" dirty="0" smtClean="0"/>
              <a:t> </a:t>
            </a:r>
            <a:r>
              <a:rPr lang="it-IT" dirty="0" err="1" smtClean="0"/>
              <a:t>transmises</a:t>
            </a:r>
            <a:r>
              <a:rPr lang="it-IT" dirty="0" smtClean="0"/>
              <a:t> en </a:t>
            </a:r>
            <a:r>
              <a:rPr lang="it-IT" dirty="0" smtClean="0">
                <a:solidFill>
                  <a:srgbClr val="0066CC"/>
                </a:solidFill>
              </a:rPr>
              <a:t>streaming en </a:t>
            </a:r>
            <a:r>
              <a:rPr lang="it-IT" dirty="0" err="1" smtClean="0">
                <a:solidFill>
                  <a:srgbClr val="0066CC"/>
                </a:solidFill>
              </a:rPr>
              <a:t>direct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/>
              <a:t>sur</a:t>
            </a:r>
            <a:r>
              <a:rPr lang="it-IT" dirty="0" smtClean="0"/>
              <a:t> le site https</a:t>
            </a:r>
            <a:r>
              <a:rPr lang="it-IT" dirty="0"/>
              <a:t>://media.unito.it/?section=OnDemand&amp;searchtext=Hangar+Lab+ 	</a:t>
            </a:r>
          </a:p>
          <a:p>
            <a:pPr marL="0" indent="0" algn="just">
              <a:buNone/>
            </a:pPr>
            <a:r>
              <a:rPr lang="fr-FR" dirty="0"/>
              <a:t>     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1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Transférabilité (5)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775040"/>
            <a:ext cx="7886700" cy="4489628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L’initiative telle </a:t>
            </a:r>
            <a:r>
              <a:rPr lang="fr-FR" dirty="0"/>
              <a:t>que </a:t>
            </a:r>
            <a:r>
              <a:rPr lang="fr-FR" dirty="0" smtClean="0"/>
              <a:t>structurée </a:t>
            </a:r>
            <a:r>
              <a:rPr lang="fr-FR" dirty="0"/>
              <a:t>actuellement présente un </a:t>
            </a:r>
            <a:r>
              <a:rPr lang="fr-FR" dirty="0">
                <a:solidFill>
                  <a:srgbClr val="0070C0"/>
                </a:solidFill>
              </a:rPr>
              <a:t>haut degré de transférabilité </a:t>
            </a:r>
            <a:r>
              <a:rPr lang="fr-FR" dirty="0"/>
              <a:t>à d’autres </a:t>
            </a:r>
            <a:r>
              <a:rPr lang="fr-FR" dirty="0" smtClean="0"/>
              <a:t>contextes étant donné la simplicité du format, </a:t>
            </a:r>
            <a:r>
              <a:rPr lang="fr-FR" dirty="0" smtClean="0">
                <a:solidFill>
                  <a:srgbClr val="0066CC"/>
                </a:solidFill>
              </a:rPr>
              <a:t>à condition de pouvoir mobiliser les professionnels </a:t>
            </a:r>
            <a:r>
              <a:rPr lang="fr-FR" dirty="0" smtClean="0"/>
              <a:t>locaux et nationaux actifs dans le secteur de la culture. </a:t>
            </a:r>
            <a:r>
              <a:rPr lang="fr-FR" dirty="0"/>
              <a:t>  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5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Durabilité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180680"/>
            <a:ext cx="7886700" cy="4489628"/>
          </a:xfrm>
        </p:spPr>
        <p:txBody>
          <a:bodyPr>
            <a:normAutofit/>
          </a:bodyPr>
          <a:lstStyle/>
          <a:p>
            <a:pPr algn="just"/>
            <a:r>
              <a:rPr lang="it-IT" dirty="0" err="1" smtClean="0"/>
              <a:t>Afin</a:t>
            </a:r>
            <a:r>
              <a:rPr lang="it-IT" dirty="0" smtClean="0"/>
              <a:t> de </a:t>
            </a:r>
            <a:r>
              <a:rPr lang="it-IT" dirty="0" err="1" smtClean="0"/>
              <a:t>favoriser</a:t>
            </a:r>
            <a:r>
              <a:rPr lang="it-IT" dirty="0" smtClean="0"/>
              <a:t> la </a:t>
            </a:r>
            <a:r>
              <a:rPr lang="it-IT" dirty="0" err="1" smtClean="0"/>
              <a:t>continuité</a:t>
            </a:r>
            <a:r>
              <a:rPr lang="it-IT" dirty="0" smtClean="0"/>
              <a:t> de l’</a:t>
            </a:r>
            <a:r>
              <a:rPr lang="it-IT" dirty="0" err="1" smtClean="0"/>
              <a:t>initiative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66CC"/>
                </a:solidFill>
              </a:rPr>
              <a:t>un </a:t>
            </a:r>
            <a:r>
              <a:rPr lang="it-IT" dirty="0" err="1" smtClean="0">
                <a:solidFill>
                  <a:srgbClr val="0066CC"/>
                </a:solidFill>
              </a:rPr>
              <a:t>accord</a:t>
            </a:r>
            <a:r>
              <a:rPr lang="it-IT" dirty="0" smtClean="0">
                <a:solidFill>
                  <a:srgbClr val="0066CC"/>
                </a:solidFill>
              </a:rPr>
              <a:t> de </a:t>
            </a:r>
            <a:r>
              <a:rPr lang="it-IT" dirty="0" err="1" smtClean="0">
                <a:solidFill>
                  <a:srgbClr val="0066CC"/>
                </a:solidFill>
              </a:rPr>
              <a:t>partenariat</a:t>
            </a:r>
            <a:r>
              <a:rPr lang="it-IT" dirty="0" smtClean="0">
                <a:solidFill>
                  <a:srgbClr val="0066CC"/>
                </a:solidFill>
              </a:rPr>
              <a:t> a </a:t>
            </a:r>
            <a:r>
              <a:rPr lang="it-IT" dirty="0" err="1" smtClean="0">
                <a:solidFill>
                  <a:srgbClr val="0066CC"/>
                </a:solidFill>
              </a:rPr>
              <a:t>été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>
                <a:solidFill>
                  <a:srgbClr val="0066CC"/>
                </a:solidFill>
              </a:rPr>
              <a:t>signé</a:t>
            </a:r>
            <a:r>
              <a:rPr lang="it-IT" dirty="0" smtClean="0"/>
              <a:t> </a:t>
            </a:r>
            <a:r>
              <a:rPr lang="it-IT" dirty="0" err="1" smtClean="0"/>
              <a:t>entre</a:t>
            </a:r>
            <a:r>
              <a:rPr lang="it-IT" dirty="0" smtClean="0"/>
              <a:t> l’</a:t>
            </a:r>
            <a:r>
              <a:rPr lang="it-IT" dirty="0" err="1" smtClean="0"/>
              <a:t>Université</a:t>
            </a:r>
            <a:r>
              <a:rPr lang="it-IT" dirty="0" smtClean="0"/>
              <a:t> de </a:t>
            </a:r>
            <a:r>
              <a:rPr lang="it-IT" dirty="0" err="1" smtClean="0"/>
              <a:t>Turin</a:t>
            </a:r>
            <a:r>
              <a:rPr lang="it-IT" dirty="0" smtClean="0"/>
              <a:t> et la </a:t>
            </a:r>
            <a:r>
              <a:rPr lang="it-IT" dirty="0" err="1" smtClean="0"/>
              <a:t>Fondation</a:t>
            </a:r>
            <a:r>
              <a:rPr lang="it-IT" dirty="0" smtClean="0"/>
              <a:t> « Piemonte dal Vivo « qui </a:t>
            </a:r>
            <a:r>
              <a:rPr lang="it-IT" dirty="0" err="1" smtClean="0"/>
              <a:t>gère</a:t>
            </a:r>
            <a:r>
              <a:rPr lang="it-IT" dirty="0" smtClean="0"/>
              <a:t> le </a:t>
            </a:r>
            <a:r>
              <a:rPr lang="it-IT" dirty="0" err="1" smtClean="0"/>
              <a:t>projet</a:t>
            </a:r>
            <a:r>
              <a:rPr lang="it-IT" dirty="0" smtClean="0"/>
              <a:t> </a:t>
            </a:r>
            <a:r>
              <a:rPr lang="it-IT" i="1" dirty="0" smtClean="0"/>
              <a:t>Hangar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développements</a:t>
            </a:r>
            <a:r>
              <a:rPr lang="it-IT" dirty="0" smtClean="0"/>
              <a:t> </a:t>
            </a:r>
            <a:r>
              <a:rPr lang="it-IT" dirty="0" err="1" smtClean="0"/>
              <a:t>futurs</a:t>
            </a:r>
            <a:r>
              <a:rPr lang="it-IT" dirty="0" smtClean="0"/>
              <a:t> </a:t>
            </a:r>
            <a:r>
              <a:rPr lang="it-IT" dirty="0" err="1" smtClean="0"/>
              <a:t>prévoient</a:t>
            </a:r>
            <a:r>
              <a:rPr lang="it-IT" dirty="0" smtClean="0"/>
              <a:t> l’</a:t>
            </a:r>
            <a:r>
              <a:rPr lang="it-IT" dirty="0" err="1" smtClean="0">
                <a:solidFill>
                  <a:srgbClr val="0066CC"/>
                </a:solidFill>
              </a:rPr>
              <a:t>implication</a:t>
            </a:r>
            <a:r>
              <a:rPr lang="it-IT" dirty="0" smtClean="0">
                <a:solidFill>
                  <a:srgbClr val="0066CC"/>
                </a:solidFill>
              </a:rPr>
              <a:t> d’</a:t>
            </a:r>
            <a:r>
              <a:rPr lang="it-IT" dirty="0" err="1" smtClean="0">
                <a:solidFill>
                  <a:srgbClr val="0066CC"/>
                </a:solidFill>
              </a:rPr>
              <a:t>autres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>
                <a:solidFill>
                  <a:srgbClr val="0066CC"/>
                </a:solidFill>
              </a:rPr>
              <a:t>acteurs</a:t>
            </a:r>
            <a:r>
              <a:rPr lang="it-IT" dirty="0" smtClean="0">
                <a:solidFill>
                  <a:srgbClr val="0066CC"/>
                </a:solidFill>
              </a:rPr>
              <a:t> </a:t>
            </a:r>
            <a:r>
              <a:rPr lang="it-IT" dirty="0" err="1" smtClean="0">
                <a:solidFill>
                  <a:srgbClr val="0066CC"/>
                </a:solidFill>
              </a:rPr>
              <a:t>intéressés</a:t>
            </a:r>
            <a:r>
              <a:rPr lang="it-IT" dirty="0" smtClean="0"/>
              <a:t> </a:t>
            </a:r>
            <a:r>
              <a:rPr lang="it-IT" dirty="0" err="1" smtClean="0"/>
              <a:t>comme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fondations</a:t>
            </a:r>
            <a:r>
              <a:rPr lang="it-IT" dirty="0" smtClean="0"/>
              <a:t> </a:t>
            </a:r>
            <a:r>
              <a:rPr lang="it-IT" dirty="0" err="1" smtClean="0"/>
              <a:t>bancaires</a:t>
            </a:r>
            <a:r>
              <a:rPr lang="it-IT" dirty="0" smtClean="0"/>
              <a:t>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entreprises</a:t>
            </a:r>
            <a:r>
              <a:rPr lang="it-IT" dirty="0" smtClean="0"/>
              <a:t> </a:t>
            </a:r>
            <a:r>
              <a:rPr lang="it-IT" dirty="0" err="1" smtClean="0"/>
              <a:t>privées</a:t>
            </a:r>
            <a:r>
              <a:rPr lang="it-IT" dirty="0"/>
              <a:t> </a:t>
            </a:r>
            <a:r>
              <a:rPr lang="it-IT" dirty="0" smtClean="0"/>
              <a:t>qui </a:t>
            </a:r>
            <a:r>
              <a:rPr lang="it-IT" dirty="0" err="1" smtClean="0"/>
              <a:t>pourraient</a:t>
            </a:r>
            <a:r>
              <a:rPr lang="it-IT" dirty="0" smtClean="0"/>
              <a:t> </a:t>
            </a:r>
            <a:r>
              <a:rPr lang="it-IT" dirty="0" err="1" smtClean="0"/>
              <a:t>apporter</a:t>
            </a:r>
            <a:r>
              <a:rPr lang="it-IT" dirty="0" smtClean="0"/>
              <a:t> une </a:t>
            </a:r>
            <a:r>
              <a:rPr lang="it-IT" dirty="0" err="1" smtClean="0"/>
              <a:t>contribution</a:t>
            </a:r>
            <a:r>
              <a:rPr lang="it-IT" dirty="0" smtClean="0"/>
              <a:t> </a:t>
            </a:r>
            <a:r>
              <a:rPr lang="it-IT" dirty="0" err="1" smtClean="0"/>
              <a:t>financière</a:t>
            </a:r>
            <a:r>
              <a:rPr lang="it-I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731</Words>
  <Application>Microsoft Office PowerPoint</Application>
  <PresentationFormat>Presentazione su schermo (4:3)</PresentationFormat>
  <Paragraphs>70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Wingdings</vt:lpstr>
      <vt:lpstr>Office Theme</vt:lpstr>
      <vt:lpstr>  7ème Conférence de Formation  «Repenser l’éducation: quelles compétences pour les métiers de demain?»   Sfax, 3 juillet 2018 </vt:lpstr>
      <vt:lpstr>Intitulé et description de la pratique </vt:lpstr>
      <vt:lpstr>Intitulé et description de la pratique </vt:lpstr>
      <vt:lpstr>Contacts</vt:lpstr>
      <vt:lpstr>Ancrage dans son contexte (4) </vt:lpstr>
      <vt:lpstr>Ancrage dans son contexte (4) </vt:lpstr>
      <vt:lpstr>Visibilité de l’action (5) </vt:lpstr>
      <vt:lpstr>Transférabilité (5)</vt:lpstr>
      <vt:lpstr>Durabilité (3)</vt:lpstr>
      <vt:lpstr>Caractère innovant (4) </vt:lpstr>
      <vt:lpstr>Impact (3)</vt:lpstr>
      <vt:lpstr>Moyens d’implémentation (5) 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carmen</dc:creator>
  <cp:keywords>RESUME</cp:keywords>
  <cp:lastModifiedBy>Enrico Dongiovanni</cp:lastModifiedBy>
  <cp:revision>67</cp:revision>
  <dcterms:created xsi:type="dcterms:W3CDTF">2016-03-01T12:20:59Z</dcterms:created>
  <dcterms:modified xsi:type="dcterms:W3CDTF">2018-06-20T08:38:58Z</dcterms:modified>
</cp:coreProperties>
</file>