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0" r:id="rId4"/>
    <p:sldId id="271" r:id="rId5"/>
    <p:sldId id="268" r:id="rId6"/>
    <p:sldId id="272" r:id="rId7"/>
    <p:sldId id="273" r:id="rId8"/>
    <p:sldId id="274" r:id="rId9"/>
    <p:sldId id="276" r:id="rId10"/>
    <p:sldId id="277" r:id="rId11"/>
    <p:sldId id="262" r:id="rId12"/>
    <p:sldId id="275" r:id="rId13"/>
    <p:sldId id="278" r:id="rId14"/>
    <p:sldId id="264" r:id="rId15"/>
    <p:sldId id="25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D3C"/>
    <a:srgbClr val="99CCFF"/>
    <a:srgbClr val="3366FF"/>
    <a:srgbClr val="0066CC"/>
    <a:srgbClr val="660066"/>
    <a:srgbClr val="2DAAE1"/>
    <a:srgbClr val="0F70B7"/>
    <a:srgbClr val="FFCC00"/>
    <a:srgbClr val="0944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621" autoAdjust="0"/>
  </p:normalViewPr>
  <p:slideViewPr>
    <p:cSldViewPr snapToGrid="0">
      <p:cViewPr>
        <p:scale>
          <a:sx n="90" d="100"/>
          <a:sy n="90" d="100"/>
        </p:scale>
        <p:origin x="-7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70C0"/>
                </a:solidFill>
              </a:defRPr>
            </a:pPr>
            <a:r>
              <a:rPr lang="fr-FR">
                <a:solidFill>
                  <a:srgbClr val="0070C0"/>
                </a:solidFill>
              </a:rPr>
              <a:t>Intentions d'entrepreneuriat</a:t>
            </a:r>
          </a:p>
        </c:rich>
      </c:tx>
      <c:layout>
        <c:manualLayout>
          <c:xMode val="edge"/>
          <c:yMode val="edge"/>
          <c:x val="0.33061820805531633"/>
          <c:y val="2.9686513567416598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Intentions d'entrepreneuriat juste après l'obtention du diplôme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238D3C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rgbClr val="FF0000"/>
                        </a:solidFill>
                      </a:rPr>
                      <a:t>6,9</a:t>
                    </a:r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Feuil1!$A$2:$A$9</c:f>
              <c:strCache>
                <c:ptCount val="8"/>
                <c:pt idx="0">
                  <c:v>Perou</c:v>
                </c:pt>
                <c:pt idx="1">
                  <c:v>Colombie</c:v>
                </c:pt>
                <c:pt idx="2">
                  <c:v>Mexique</c:v>
                </c:pt>
                <c:pt idx="3">
                  <c:v>Moyenne</c:v>
                </c:pt>
                <c:pt idx="4">
                  <c:v>Maroc</c:v>
                </c:pt>
                <c:pt idx="5">
                  <c:v>France</c:v>
                </c:pt>
                <c:pt idx="6">
                  <c:v>Italie</c:v>
                </c:pt>
                <c:pt idx="7">
                  <c:v>Espagne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13.6</c:v>
                </c:pt>
                <c:pt idx="1">
                  <c:v>17.8</c:v>
                </c:pt>
                <c:pt idx="2">
                  <c:v>12.1</c:v>
                </c:pt>
                <c:pt idx="3">
                  <c:v>8.8000000000000007</c:v>
                </c:pt>
                <c:pt idx="4">
                  <c:v>6.9</c:v>
                </c:pt>
                <c:pt idx="5">
                  <c:v>5</c:v>
                </c:pt>
                <c:pt idx="6">
                  <c:v>3.8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Intentions d'entrepreneuriat juste 5 ans après l'obtention du diplôme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2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Feuil1!$A$2:$A$9</c:f>
              <c:strCache>
                <c:ptCount val="8"/>
                <c:pt idx="0">
                  <c:v>Perou</c:v>
                </c:pt>
                <c:pt idx="1">
                  <c:v>Colombie</c:v>
                </c:pt>
                <c:pt idx="2">
                  <c:v>Mexique</c:v>
                </c:pt>
                <c:pt idx="3">
                  <c:v>Moyenne</c:v>
                </c:pt>
                <c:pt idx="4">
                  <c:v>Maroc</c:v>
                </c:pt>
                <c:pt idx="5">
                  <c:v>France</c:v>
                </c:pt>
                <c:pt idx="6">
                  <c:v>Italie</c:v>
                </c:pt>
                <c:pt idx="7">
                  <c:v>Espagne</c:v>
                </c:pt>
              </c:strCache>
            </c:strRef>
          </c:cat>
          <c:val>
            <c:numRef>
              <c:f>Feuil1!$C$2:$C$9</c:f>
              <c:numCache>
                <c:formatCode>General</c:formatCode>
                <c:ptCount val="8"/>
                <c:pt idx="0">
                  <c:v>69.3</c:v>
                </c:pt>
                <c:pt idx="1">
                  <c:v>67.400000000000006</c:v>
                </c:pt>
                <c:pt idx="2">
                  <c:v>65.900000000000006</c:v>
                </c:pt>
                <c:pt idx="3">
                  <c:v>38.200000000000003</c:v>
                </c:pt>
                <c:pt idx="4">
                  <c:v>38</c:v>
                </c:pt>
                <c:pt idx="5">
                  <c:v>36.1</c:v>
                </c:pt>
                <c:pt idx="6">
                  <c:v>30.3</c:v>
                </c:pt>
                <c:pt idx="7">
                  <c:v>29.8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3458432"/>
        <c:axId val="93459968"/>
      </c:barChart>
      <c:catAx>
        <c:axId val="9345843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93459968"/>
        <c:crosses val="autoZero"/>
        <c:auto val="1"/>
        <c:lblAlgn val="ctr"/>
        <c:lblOffset val="100"/>
        <c:noMultiLvlLbl val="0"/>
      </c:catAx>
      <c:valAx>
        <c:axId val="934599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345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EFE33-CF10-4F5F-805B-9325B7811C7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B73F7892-0EC4-4877-AABE-89DB74329272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accent1">
                  <a:lumMod val="50000"/>
                </a:schemeClr>
              </a:solidFill>
            </a:rPr>
            <a:t>Grande majorité des PME sont des entreprises familiales et peu diversifiée</a:t>
          </a:r>
          <a:endParaRPr lang="fr-F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89F90253-5032-4CB0-A484-A71DED3DF0CC}" type="parTrans" cxnId="{87A4F41C-22EA-4936-8407-8F1BE4E108B0}">
      <dgm:prSet/>
      <dgm:spPr/>
      <dgm:t>
        <a:bodyPr/>
        <a:lstStyle/>
        <a:p>
          <a:endParaRPr lang="fr-FR"/>
        </a:p>
      </dgm:t>
    </dgm:pt>
    <dgm:pt modelId="{19C96475-F5B4-4C1F-9987-3BB2FB4CFA4C}" type="sibTrans" cxnId="{87A4F41C-22EA-4936-8407-8F1BE4E108B0}">
      <dgm:prSet/>
      <dgm:spPr/>
      <dgm:t>
        <a:bodyPr/>
        <a:lstStyle/>
        <a:p>
          <a:endParaRPr lang="fr-FR"/>
        </a:p>
      </dgm:t>
    </dgm:pt>
    <dgm:pt modelId="{4C721A35-D6D3-4986-8FF4-80DB011043D3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accent1">
                  <a:lumMod val="50000"/>
                </a:schemeClr>
              </a:solidFill>
            </a:rPr>
            <a:t>Niveau élevé d'informalité </a:t>
          </a:r>
          <a:endParaRPr lang="fr-F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9503DE5C-A2C9-4EA7-90DC-4007C616DBB3}" type="parTrans" cxnId="{58DFD9F1-7ECB-43B2-BD8A-7FAC87C7B330}">
      <dgm:prSet/>
      <dgm:spPr/>
      <dgm:t>
        <a:bodyPr/>
        <a:lstStyle/>
        <a:p>
          <a:endParaRPr lang="fr-FR"/>
        </a:p>
      </dgm:t>
    </dgm:pt>
    <dgm:pt modelId="{B406B1C2-5C5A-48F3-9F5C-AC99B31E0BA8}" type="sibTrans" cxnId="{58DFD9F1-7ECB-43B2-BD8A-7FAC87C7B330}">
      <dgm:prSet/>
      <dgm:spPr/>
      <dgm:t>
        <a:bodyPr/>
        <a:lstStyle/>
        <a:p>
          <a:endParaRPr lang="fr-FR"/>
        </a:p>
      </dgm:t>
    </dgm:pt>
    <dgm:pt modelId="{02D72453-449F-43E6-885A-389B8496711A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accent1">
                  <a:lumMod val="50000"/>
                </a:schemeClr>
              </a:solidFill>
            </a:rPr>
            <a:t>Grande majorité d’entrepreneurs n'ont pas terminé leurs études supérieures</a:t>
          </a:r>
          <a:endParaRPr lang="fr-F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32641A7F-4E5A-4CEA-93D9-999C6BD0FB8B}" type="parTrans" cxnId="{3B34BE05-FDDA-4D31-98C4-3BDCE7A293B5}">
      <dgm:prSet/>
      <dgm:spPr/>
      <dgm:t>
        <a:bodyPr/>
        <a:lstStyle/>
        <a:p>
          <a:endParaRPr lang="fr-FR"/>
        </a:p>
      </dgm:t>
    </dgm:pt>
    <dgm:pt modelId="{58FD8FBB-CF21-4B2C-A307-76B6A1F01718}" type="sibTrans" cxnId="{3B34BE05-FDDA-4D31-98C4-3BDCE7A293B5}">
      <dgm:prSet/>
      <dgm:spPr/>
      <dgm:t>
        <a:bodyPr/>
        <a:lstStyle/>
        <a:p>
          <a:endParaRPr lang="fr-FR"/>
        </a:p>
      </dgm:t>
    </dgm:pt>
    <dgm:pt modelId="{00D93ED5-1962-4647-934E-0EDF774077D1}" type="pres">
      <dgm:prSet presAssocID="{9A2EFE33-CF10-4F5F-805B-9325B7811C7F}" presName="compositeShape" presStyleCnt="0">
        <dgm:presLayoutVars>
          <dgm:chMax val="7"/>
          <dgm:dir/>
          <dgm:resizeHandles val="exact"/>
        </dgm:presLayoutVars>
      </dgm:prSet>
      <dgm:spPr/>
    </dgm:pt>
    <dgm:pt modelId="{2306454E-EB69-4349-93DB-49B86603D042}" type="pres">
      <dgm:prSet presAssocID="{B73F7892-0EC4-4877-AABE-89DB74329272}" presName="circ1" presStyleLbl="vennNode1" presStyleIdx="0" presStyleCnt="3"/>
      <dgm:spPr/>
      <dgm:t>
        <a:bodyPr/>
        <a:lstStyle/>
        <a:p>
          <a:endParaRPr lang="fr-FR"/>
        </a:p>
      </dgm:t>
    </dgm:pt>
    <dgm:pt modelId="{37CA8915-7B26-4D18-B04F-61657A464A31}" type="pres">
      <dgm:prSet presAssocID="{B73F7892-0EC4-4877-AABE-89DB743292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FDC14B-B71F-4FFF-B237-8BCC352BE3D7}" type="pres">
      <dgm:prSet presAssocID="{4C721A35-D6D3-4986-8FF4-80DB011043D3}" presName="circ2" presStyleLbl="vennNode1" presStyleIdx="1" presStyleCnt="3"/>
      <dgm:spPr/>
      <dgm:t>
        <a:bodyPr/>
        <a:lstStyle/>
        <a:p>
          <a:endParaRPr lang="fr-FR"/>
        </a:p>
      </dgm:t>
    </dgm:pt>
    <dgm:pt modelId="{F8AC4861-71DC-423C-9EC9-49DD05A1C3DD}" type="pres">
      <dgm:prSet presAssocID="{4C721A35-D6D3-4986-8FF4-80DB011043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A56EA6-00C7-459C-8C01-05ED623E3BBE}" type="pres">
      <dgm:prSet presAssocID="{02D72453-449F-43E6-885A-389B8496711A}" presName="circ3" presStyleLbl="vennNode1" presStyleIdx="2" presStyleCnt="3" custScaleX="107337"/>
      <dgm:spPr/>
      <dgm:t>
        <a:bodyPr/>
        <a:lstStyle/>
        <a:p>
          <a:endParaRPr lang="fr-FR"/>
        </a:p>
      </dgm:t>
    </dgm:pt>
    <dgm:pt modelId="{A3BA0F11-6D7B-4DE0-9247-9A582C767B4C}" type="pres">
      <dgm:prSet presAssocID="{02D72453-449F-43E6-885A-389B849671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1EA4FF-1808-460C-8F00-5E40D56783C8}" type="presOf" srcId="{9A2EFE33-CF10-4F5F-805B-9325B7811C7F}" destId="{00D93ED5-1962-4647-934E-0EDF774077D1}" srcOrd="0" destOrd="0" presId="urn:microsoft.com/office/officeart/2005/8/layout/venn1"/>
    <dgm:cxn modelId="{E94473A9-5A40-4088-A1C4-B3D19709EE42}" type="presOf" srcId="{02D72453-449F-43E6-885A-389B8496711A}" destId="{C4A56EA6-00C7-459C-8C01-05ED623E3BBE}" srcOrd="0" destOrd="0" presId="urn:microsoft.com/office/officeart/2005/8/layout/venn1"/>
    <dgm:cxn modelId="{87A4F41C-22EA-4936-8407-8F1BE4E108B0}" srcId="{9A2EFE33-CF10-4F5F-805B-9325B7811C7F}" destId="{B73F7892-0EC4-4877-AABE-89DB74329272}" srcOrd="0" destOrd="0" parTransId="{89F90253-5032-4CB0-A484-A71DED3DF0CC}" sibTransId="{19C96475-F5B4-4C1F-9987-3BB2FB4CFA4C}"/>
    <dgm:cxn modelId="{197A1820-5A43-43D9-B950-BA4A7DE6C9AB}" type="presOf" srcId="{4C721A35-D6D3-4986-8FF4-80DB011043D3}" destId="{C6FDC14B-B71F-4FFF-B237-8BCC352BE3D7}" srcOrd="0" destOrd="0" presId="urn:microsoft.com/office/officeart/2005/8/layout/venn1"/>
    <dgm:cxn modelId="{DC2434A3-7B9F-415E-BB0A-EC5D469983EF}" type="presOf" srcId="{02D72453-449F-43E6-885A-389B8496711A}" destId="{A3BA0F11-6D7B-4DE0-9247-9A582C767B4C}" srcOrd="1" destOrd="0" presId="urn:microsoft.com/office/officeart/2005/8/layout/venn1"/>
    <dgm:cxn modelId="{58D05438-38D4-4888-B0E6-A546A073E726}" type="presOf" srcId="{B73F7892-0EC4-4877-AABE-89DB74329272}" destId="{2306454E-EB69-4349-93DB-49B86603D042}" srcOrd="0" destOrd="0" presId="urn:microsoft.com/office/officeart/2005/8/layout/venn1"/>
    <dgm:cxn modelId="{58DFD9F1-7ECB-43B2-BD8A-7FAC87C7B330}" srcId="{9A2EFE33-CF10-4F5F-805B-9325B7811C7F}" destId="{4C721A35-D6D3-4986-8FF4-80DB011043D3}" srcOrd="1" destOrd="0" parTransId="{9503DE5C-A2C9-4EA7-90DC-4007C616DBB3}" sibTransId="{B406B1C2-5C5A-48F3-9F5C-AC99B31E0BA8}"/>
    <dgm:cxn modelId="{7143DDF0-B4BB-4503-9DA5-D37FB06E87B5}" type="presOf" srcId="{B73F7892-0EC4-4877-AABE-89DB74329272}" destId="{37CA8915-7B26-4D18-B04F-61657A464A31}" srcOrd="1" destOrd="0" presId="urn:microsoft.com/office/officeart/2005/8/layout/venn1"/>
    <dgm:cxn modelId="{3ECDE554-16C4-4B91-ACC5-A5608F5C770F}" type="presOf" srcId="{4C721A35-D6D3-4986-8FF4-80DB011043D3}" destId="{F8AC4861-71DC-423C-9EC9-49DD05A1C3DD}" srcOrd="1" destOrd="0" presId="urn:microsoft.com/office/officeart/2005/8/layout/venn1"/>
    <dgm:cxn modelId="{3B34BE05-FDDA-4D31-98C4-3BDCE7A293B5}" srcId="{9A2EFE33-CF10-4F5F-805B-9325B7811C7F}" destId="{02D72453-449F-43E6-885A-389B8496711A}" srcOrd="2" destOrd="0" parTransId="{32641A7F-4E5A-4CEA-93D9-999C6BD0FB8B}" sibTransId="{58FD8FBB-CF21-4B2C-A307-76B6A1F01718}"/>
    <dgm:cxn modelId="{B9629789-9A7D-40C8-99FC-14341B646EEB}" type="presParOf" srcId="{00D93ED5-1962-4647-934E-0EDF774077D1}" destId="{2306454E-EB69-4349-93DB-49B86603D042}" srcOrd="0" destOrd="0" presId="urn:microsoft.com/office/officeart/2005/8/layout/venn1"/>
    <dgm:cxn modelId="{B309E13F-A9C2-4D23-ADD7-79DDC23D989F}" type="presParOf" srcId="{00D93ED5-1962-4647-934E-0EDF774077D1}" destId="{37CA8915-7B26-4D18-B04F-61657A464A31}" srcOrd="1" destOrd="0" presId="urn:microsoft.com/office/officeart/2005/8/layout/venn1"/>
    <dgm:cxn modelId="{17F02601-250B-43B9-B3D3-302C86D31848}" type="presParOf" srcId="{00D93ED5-1962-4647-934E-0EDF774077D1}" destId="{C6FDC14B-B71F-4FFF-B237-8BCC352BE3D7}" srcOrd="2" destOrd="0" presId="urn:microsoft.com/office/officeart/2005/8/layout/venn1"/>
    <dgm:cxn modelId="{CFEBCED8-4A39-4A21-9602-D158A12D112B}" type="presParOf" srcId="{00D93ED5-1962-4647-934E-0EDF774077D1}" destId="{F8AC4861-71DC-423C-9EC9-49DD05A1C3DD}" srcOrd="3" destOrd="0" presId="urn:microsoft.com/office/officeart/2005/8/layout/venn1"/>
    <dgm:cxn modelId="{6E461B97-1157-4AC1-AAD9-D92A3F642B28}" type="presParOf" srcId="{00D93ED5-1962-4647-934E-0EDF774077D1}" destId="{C4A56EA6-00C7-459C-8C01-05ED623E3BBE}" srcOrd="4" destOrd="0" presId="urn:microsoft.com/office/officeart/2005/8/layout/venn1"/>
    <dgm:cxn modelId="{35CF447F-0342-41B1-A250-A601B9CDC90E}" type="presParOf" srcId="{00D93ED5-1962-4647-934E-0EDF774077D1}" destId="{A3BA0F11-6D7B-4DE0-9247-9A582C767B4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6454E-EB69-4349-93DB-49B86603D042}">
      <dsp:nvSpPr>
        <dsp:cNvPr id="0" name=""/>
        <dsp:cNvSpPr/>
      </dsp:nvSpPr>
      <dsp:spPr>
        <a:xfrm>
          <a:off x="2099599" y="94214"/>
          <a:ext cx="1949259" cy="194925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>
                  <a:lumMod val="50000"/>
                </a:schemeClr>
              </a:solidFill>
            </a:rPr>
            <a:t>Grande majorité des PME sont des entreprises familiales et peu diversifiée</a:t>
          </a:r>
          <a:endParaRPr lang="fr-F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359500" y="435334"/>
        <a:ext cx="1429456" cy="877166"/>
      </dsp:txXfrm>
    </dsp:sp>
    <dsp:sp modelId="{C6FDC14B-B71F-4FFF-B237-8BCC352BE3D7}">
      <dsp:nvSpPr>
        <dsp:cNvPr id="0" name=""/>
        <dsp:cNvSpPr/>
      </dsp:nvSpPr>
      <dsp:spPr>
        <a:xfrm>
          <a:off x="2802957" y="1312501"/>
          <a:ext cx="1949259" cy="1949259"/>
        </a:xfrm>
        <a:prstGeom prst="ellipse">
          <a:avLst/>
        </a:prstGeom>
        <a:solidFill>
          <a:schemeClr val="accent4">
            <a:alpha val="50000"/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>
                  <a:lumMod val="50000"/>
                </a:schemeClr>
              </a:solidFill>
            </a:rPr>
            <a:t>Niveau élevé d'informalité </a:t>
          </a:r>
          <a:endParaRPr lang="fr-F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399105" y="1816060"/>
        <a:ext cx="1169555" cy="1072092"/>
      </dsp:txXfrm>
    </dsp:sp>
    <dsp:sp modelId="{C4A56EA6-00C7-459C-8C01-05ED623E3BBE}">
      <dsp:nvSpPr>
        <dsp:cNvPr id="0" name=""/>
        <dsp:cNvSpPr/>
      </dsp:nvSpPr>
      <dsp:spPr>
        <a:xfrm>
          <a:off x="1324733" y="1312501"/>
          <a:ext cx="2092276" cy="1949259"/>
        </a:xfrm>
        <a:prstGeom prst="ellipse">
          <a:avLst/>
        </a:prstGeom>
        <a:solidFill>
          <a:schemeClr val="accent4">
            <a:alpha val="50000"/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>
                  <a:lumMod val="50000"/>
                </a:schemeClr>
              </a:solidFill>
            </a:rPr>
            <a:t>Grande majorité d’entrepreneurs n'ont pas terminé leurs études supérieures</a:t>
          </a:r>
          <a:endParaRPr lang="fr-F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521755" y="1816060"/>
        <a:ext cx="1255365" cy="1072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A014-72CB-4F24-81F9-D641C70EB1F7}" type="datetimeFigureOut">
              <a:rPr lang="it-IT" smtClean="0"/>
              <a:pPr/>
              <a:t>16/12/2016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E8ED-D164-4AD7-A296-865A85AB6710}" type="slidenum">
              <a:rPr lang="it-IT" smtClean="0"/>
              <a:pPr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41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1770-093F-42EB-A62F-492E75304CD7}" type="datetimeFigureOut">
              <a:rPr lang="en-GB" smtClean="0"/>
              <a:pPr/>
              <a:t>16/12/2016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C036-884E-4511-B1EF-B89EC6EFFB8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4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BA834-48C1-4416-8A0F-68DF35BB099E}" type="slidenum">
              <a:rPr lang="fr-FR" alt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altLang="it-IT" smtClean="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284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200" b="1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DAAE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8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0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97279"/>
            <a:ext cx="1971675" cy="5079683"/>
          </a:xfrm>
        </p:spPr>
        <p:txBody>
          <a:bodyPr vert="eaVert"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97279"/>
            <a:ext cx="5800725" cy="507968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1087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2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7600"/>
            <a:ext cx="7886700" cy="573089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28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19200"/>
            <a:ext cx="2949178" cy="1407160"/>
          </a:xfrm>
        </p:spPr>
        <p:txBody>
          <a:bodyPr anchor="b"/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19200"/>
            <a:ext cx="4629150" cy="4641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41600"/>
            <a:ext cx="2949178" cy="3227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9617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6480"/>
            <a:ext cx="2949178" cy="1442720"/>
          </a:xfrm>
        </p:spPr>
        <p:txBody>
          <a:bodyPr anchor="b"/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46480"/>
            <a:ext cx="4629150" cy="481457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89200"/>
            <a:ext cx="2949178" cy="3379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4430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6921"/>
            <a:ext cx="7886700" cy="747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53491"/>
            <a:ext cx="7886700" cy="422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baseline="0" dirty="0" smtClean="0"/>
              <a:t>RESUME</a:t>
            </a:r>
            <a:endParaRPr lang="it-IT" sz="1350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291" y="205141"/>
            <a:ext cx="2388984" cy="68239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116529"/>
            <a:ext cx="1259840" cy="89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0F70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necproject.uae.ac.m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" Type="http://schemas.openxmlformats.org/officeDocument/2006/relationships/image" Target="../media/image4.gif"/><Relationship Id="rId21" Type="http://schemas.openxmlformats.org/officeDocument/2006/relationships/image" Target="../media/image22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pn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jpeg"/><Relationship Id="rId27" Type="http://schemas.openxmlformats.org/officeDocument/2006/relationships/image" Target="../media/image2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10139"/>
            <a:ext cx="9144000" cy="1530220"/>
          </a:xfrm>
        </p:spPr>
        <p:txBody>
          <a:bodyPr>
            <a:no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TEMPUS « 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DEVeloppement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compétences 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ENtrepreneuriales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à l‘université marocaine: Créativité, Connaissance &amp; Culture » (DEVEN3C )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2259" y="3602037"/>
            <a:ext cx="8016949" cy="27349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 smtClean="0"/>
              <a:t>Des meilleures pratiques dans les politiques régionales, nationales et locales pour la promotion de l’emploi et de l’esprit d’entreprise</a:t>
            </a:r>
          </a:p>
          <a:p>
            <a:r>
              <a:rPr lang="fr-FR" sz="2200" b="1" dirty="0" smtClean="0">
                <a:solidFill>
                  <a:srgbClr val="0066CC"/>
                </a:solidFill>
              </a:rPr>
              <a:t>Institut Agronomique et Vétérinaire Hassan II, 15-16 décembre 2016</a:t>
            </a:r>
            <a:endParaRPr lang="fr-FR" sz="2200" dirty="0" smtClean="0">
              <a:solidFill>
                <a:srgbClr val="0066CC"/>
              </a:solidFill>
            </a:endParaRPr>
          </a:p>
          <a:p>
            <a:endParaRPr lang="it-IT" b="1" dirty="0" smtClean="0">
              <a:solidFill>
                <a:srgbClr val="238D3C"/>
              </a:solidFill>
            </a:endParaRPr>
          </a:p>
          <a:p>
            <a:r>
              <a:rPr lang="it-IT" b="1" dirty="0" smtClean="0">
                <a:solidFill>
                  <a:srgbClr val="238D3C"/>
                </a:solidFill>
              </a:rPr>
              <a:t>Abderrazak BEN SAGA</a:t>
            </a:r>
          </a:p>
          <a:p>
            <a:r>
              <a:rPr lang="it-IT" b="1" dirty="0" smtClean="0">
                <a:solidFill>
                  <a:srgbClr val="0F70B7"/>
                </a:solidFill>
              </a:rPr>
              <a:t>Chef de la Division de l’Information et de l’Orientation</a:t>
            </a:r>
          </a:p>
          <a:p>
            <a:r>
              <a:rPr lang="it-IT" b="1" dirty="0" smtClean="0">
                <a:solidFill>
                  <a:srgbClr val="0F70B7"/>
                </a:solidFill>
              </a:rPr>
              <a:t>Minstère de l’Enseignement Supérieur, de la Recherche Scientifique et de la Formation des Cadres</a:t>
            </a:r>
          </a:p>
          <a:p>
            <a:endParaRPr lang="it-IT" b="1" dirty="0" smtClean="0">
              <a:solidFill>
                <a:srgbClr val="0F70B7"/>
              </a:solidFill>
            </a:endParaRPr>
          </a:p>
          <a:p>
            <a:endParaRPr lang="it-IT" b="1" dirty="0">
              <a:solidFill>
                <a:srgbClr val="238D3C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4" name="Image 3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7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 des GUESSS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GB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Maroc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57755"/>
              </p:ext>
            </p:extLst>
          </p:nvPr>
        </p:nvGraphicFramePr>
        <p:xfrm>
          <a:off x="382661" y="2169042"/>
          <a:ext cx="8421097" cy="401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Ellipse 13"/>
          <p:cNvSpPr/>
          <p:nvPr/>
        </p:nvSpPr>
        <p:spPr>
          <a:xfrm>
            <a:off x="1212110" y="3710768"/>
            <a:ext cx="3923414" cy="46782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14671" y="1860698"/>
            <a:ext cx="800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11 </a:t>
            </a:r>
            <a:r>
              <a:rPr lang="fr-FR" dirty="0" smtClean="0"/>
              <a:t>universités participantes  (</a:t>
            </a:r>
            <a:r>
              <a:rPr lang="fr-FR" b="1" dirty="0" smtClean="0">
                <a:solidFill>
                  <a:srgbClr val="0070C0"/>
                </a:solidFill>
              </a:rPr>
              <a:t>2044 </a:t>
            </a:r>
            <a:r>
              <a:rPr lang="fr-FR" dirty="0" smtClean="0"/>
              <a:t>enquêtés)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0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2260" y="1244210"/>
            <a:ext cx="8019743" cy="747998"/>
          </a:xfrm>
        </p:spPr>
        <p:txBody>
          <a:bodyPr>
            <a:norm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Visibilité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74158" y="1967547"/>
            <a:ext cx="815517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La stratégie de communication du projet a été articulée autour de six principaux </a:t>
            </a:r>
            <a:r>
              <a:rPr lang="fr-FR" dirty="0" smtClean="0"/>
              <a:t>axes:</a:t>
            </a:r>
            <a:endParaRPr lang="fr-FR" dirty="0"/>
          </a:p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Coordination des activités de diffusion et de communication, assurée par l’Université Abdelmalek </a:t>
            </a:r>
            <a:r>
              <a:rPr lang="fr-FR" dirty="0" err="1"/>
              <a:t>Essaâdi</a:t>
            </a:r>
            <a:r>
              <a:rPr lang="fr-FR" dirty="0"/>
              <a:t> de Tétouan, avec la contribution de tous les partenaires à la mise en œuvre de toutes les actions y afférentes </a:t>
            </a:r>
            <a:r>
              <a:rPr lang="fr-FR" dirty="0" smtClean="0"/>
              <a:t>;</a:t>
            </a:r>
          </a:p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Création </a:t>
            </a:r>
            <a:r>
              <a:rPr lang="fr-FR" dirty="0"/>
              <a:t>d’un site web du projet : </a:t>
            </a:r>
            <a:r>
              <a:rPr lang="fr-FR" u="sng" dirty="0">
                <a:hlinkClick r:id="rId4"/>
              </a:rPr>
              <a:t>http://</a:t>
            </a:r>
            <a:r>
              <a:rPr lang="fr-FR" u="sng" dirty="0" smtClean="0">
                <a:hlinkClick r:id="rId4"/>
              </a:rPr>
              <a:t>devenecproject.uae.ac.ma</a:t>
            </a:r>
            <a:r>
              <a:rPr lang="fr-FR" dirty="0" smtClean="0"/>
              <a:t>;</a:t>
            </a:r>
          </a:p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Organisation </a:t>
            </a:r>
            <a:r>
              <a:rPr lang="fr-FR" dirty="0"/>
              <a:t>des actes de présentation et des </a:t>
            </a:r>
            <a:r>
              <a:rPr lang="fr-FR" dirty="0" smtClean="0"/>
              <a:t>ateliers: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 smtClean="0"/>
              <a:t>Réunion </a:t>
            </a:r>
            <a:r>
              <a:rPr lang="fr-FR" dirty="0"/>
              <a:t>du lancement du </a:t>
            </a:r>
            <a:r>
              <a:rPr lang="fr-FR" dirty="0" smtClean="0"/>
              <a:t>projet;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 smtClean="0"/>
              <a:t>Séminaires </a:t>
            </a:r>
            <a:r>
              <a:rPr lang="fr-FR" dirty="0"/>
              <a:t>de formation dans les universités marocaines </a:t>
            </a:r>
            <a:r>
              <a:rPr lang="fr-FR" dirty="0" smtClean="0"/>
              <a:t>;Formations </a:t>
            </a:r>
            <a:r>
              <a:rPr lang="fr-FR" dirty="0"/>
              <a:t>dans les universités européennes </a:t>
            </a:r>
            <a:r>
              <a:rPr lang="fr-FR" dirty="0" smtClean="0"/>
              <a:t>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 smtClean="0"/>
              <a:t>Réalisation </a:t>
            </a:r>
            <a:r>
              <a:rPr lang="fr-FR" dirty="0"/>
              <a:t>des études et élaboration des rapports </a:t>
            </a:r>
            <a:r>
              <a:rPr lang="fr-FR" dirty="0" smtClean="0"/>
              <a:t>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 smtClean="0"/>
              <a:t>Congrès </a:t>
            </a:r>
            <a:r>
              <a:rPr lang="fr-FR" dirty="0"/>
              <a:t>international sur </a:t>
            </a:r>
            <a:r>
              <a:rPr lang="fr-FR" dirty="0" smtClean="0"/>
              <a:t>l’entrepreneuriat.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6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2260" y="1244210"/>
            <a:ext cx="8019743" cy="747998"/>
          </a:xfrm>
        </p:spPr>
        <p:txBody>
          <a:bodyPr>
            <a:norm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Visibilité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74158" y="1967547"/>
            <a:ext cx="815517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Diffusion des résultats à travers des réseaux formels et institutionnels universitaires nationaux et internationaux (Conférence des Présidents d’Universités, Réseaux des Vice-présidents, Réseaux des Doyens et Directeurs, Associations des étudiants,...) </a:t>
            </a:r>
            <a:r>
              <a:rPr lang="fr-FR" dirty="0" smtClean="0"/>
              <a:t>;</a:t>
            </a:r>
            <a:r>
              <a:rPr lang="fr-FR" dirty="0"/>
              <a:t> </a:t>
            </a:r>
            <a:endParaRPr lang="fr-FR" dirty="0" smtClean="0"/>
          </a:p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Campagne de communication déclinée en </a:t>
            </a:r>
            <a:r>
              <a:rPr lang="fr-FR" dirty="0" smtClean="0"/>
              <a:t>: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/>
              <a:t>Communiqués de presse et articles </a:t>
            </a:r>
            <a:r>
              <a:rPr lang="fr-FR" dirty="0" smtClean="0"/>
              <a:t>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/>
              <a:t>Dépliant et affiche du projet </a:t>
            </a:r>
            <a:r>
              <a:rPr lang="fr-FR" dirty="0" smtClean="0"/>
              <a:t>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/>
              <a:t>Newsletters « Université Entrepreneuriale » </a:t>
            </a:r>
            <a:r>
              <a:rPr lang="fr-FR" dirty="0" smtClean="0"/>
              <a:t>;</a:t>
            </a:r>
          </a:p>
          <a:p>
            <a:pPr marL="800100" lvl="1" indent="-342900" algn="just">
              <a:buBlip>
                <a:blip r:embed="rId3"/>
              </a:buBlip>
            </a:pPr>
            <a:r>
              <a:rPr lang="fr-FR" dirty="0"/>
              <a:t>Modèles des documents de diffusion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0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303" y="1244210"/>
            <a:ext cx="7886700" cy="74799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Transférabilité de la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47700" y="2747993"/>
            <a:ext cx="7753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dirty="0" smtClean="0"/>
              <a:t>La majorité des universités marocaines publiques sont </a:t>
            </a:r>
            <a:r>
              <a:rPr lang="fr-FR" sz="2000" b="1" dirty="0" smtClean="0">
                <a:solidFill>
                  <a:srgbClr val="0070C0"/>
                </a:solidFill>
              </a:rPr>
              <a:t>partenaires du projet</a:t>
            </a:r>
            <a:r>
              <a:rPr lang="fr-FR" sz="2000" dirty="0" smtClean="0"/>
              <a:t> (9/11);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dirty="0"/>
              <a:t>En tant que partenaire, le MESRSFC s’est engagé à la mise en œuvre des résultats du projet sur les </a:t>
            </a:r>
            <a:r>
              <a:rPr lang="fr-FR" sz="2000" b="1" dirty="0">
                <a:solidFill>
                  <a:srgbClr val="0070C0"/>
                </a:solidFill>
              </a:rPr>
              <a:t>plans pédagogique et réglementaire</a:t>
            </a:r>
            <a:r>
              <a:rPr lang="fr-F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5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303" y="1244210"/>
            <a:ext cx="7886700" cy="74799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47700" y="1929252"/>
            <a:ext cx="81135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dirty="0" smtClean="0"/>
              <a:t>Génération </a:t>
            </a:r>
            <a:r>
              <a:rPr lang="fr-FR" sz="2000" b="1" dirty="0">
                <a:solidFill>
                  <a:srgbClr val="0070C0"/>
                </a:solidFill>
              </a:rPr>
              <a:t>d'étudiants engagés dans l'initiative </a:t>
            </a:r>
            <a:r>
              <a:rPr lang="fr-FR" sz="2000" b="1" dirty="0" smtClean="0">
                <a:solidFill>
                  <a:srgbClr val="0070C0"/>
                </a:solidFill>
              </a:rPr>
              <a:t>entrepreneuriale</a:t>
            </a:r>
            <a:r>
              <a:rPr lang="fr-FR" sz="2000" dirty="0" smtClean="0"/>
              <a:t>;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b="1" dirty="0" smtClean="0">
                <a:solidFill>
                  <a:srgbClr val="0070C0"/>
                </a:solidFill>
              </a:rPr>
              <a:t>Réseau </a:t>
            </a:r>
            <a:r>
              <a:rPr lang="fr-FR" sz="2000" b="1" dirty="0">
                <a:solidFill>
                  <a:srgbClr val="0070C0"/>
                </a:solidFill>
              </a:rPr>
              <a:t>de services d’appui dans les universités marocaines</a:t>
            </a:r>
            <a:r>
              <a:rPr lang="fr-FR" sz="2000" dirty="0"/>
              <a:t>, formé par les SAE et son personnel technique </a:t>
            </a:r>
            <a:r>
              <a:rPr lang="fr-FR" sz="2000" dirty="0" smtClean="0"/>
              <a:t>;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b="1" dirty="0">
                <a:solidFill>
                  <a:srgbClr val="0070C0"/>
                </a:solidFill>
              </a:rPr>
              <a:t>E</a:t>
            </a:r>
            <a:r>
              <a:rPr lang="fr-FR" sz="2000" b="1" dirty="0" smtClean="0">
                <a:solidFill>
                  <a:srgbClr val="0070C0"/>
                </a:solidFill>
              </a:rPr>
              <a:t>nseignants en </a:t>
            </a:r>
            <a:r>
              <a:rPr lang="fr-FR" sz="2000" b="1" dirty="0" smtClean="0">
                <a:solidFill>
                  <a:srgbClr val="0070C0"/>
                </a:solidFill>
              </a:rPr>
              <a:t>mesure </a:t>
            </a:r>
            <a:r>
              <a:rPr lang="fr-FR" sz="2000" b="1" dirty="0">
                <a:solidFill>
                  <a:srgbClr val="0070C0"/>
                </a:solidFill>
              </a:rPr>
              <a:t>d’enseigner le module </a:t>
            </a:r>
            <a:r>
              <a:rPr lang="fr-FR" sz="2000" b="1" dirty="0" smtClean="0">
                <a:solidFill>
                  <a:srgbClr val="0070C0"/>
                </a:solidFill>
              </a:rPr>
              <a:t>«Culture Entrepreneuriale» </a:t>
            </a:r>
            <a:r>
              <a:rPr lang="fr-FR" sz="2000" dirty="0"/>
              <a:t>(CE) aux étudiants, et de former les futurs enseignants de la « Culture Entrepreneuriale » (grâce à la formation de formateurs, module inclus dans leur formation</a:t>
            </a:r>
            <a:r>
              <a:rPr lang="fr-FR" sz="2000" dirty="0" smtClean="0"/>
              <a:t>).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b="1" dirty="0" err="1" smtClean="0">
                <a:solidFill>
                  <a:srgbClr val="0070C0"/>
                </a:solidFill>
              </a:rPr>
              <a:t>Toolkit</a:t>
            </a: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sz="2000" dirty="0" smtClean="0"/>
              <a:t>mis à la disposition du personnel </a:t>
            </a:r>
            <a:r>
              <a:rPr lang="fr-FR" sz="2000" dirty="0"/>
              <a:t>technique, </a:t>
            </a:r>
            <a:r>
              <a:rPr lang="fr-FR" sz="2000" dirty="0" smtClean="0"/>
              <a:t>enseignants </a:t>
            </a:r>
            <a:r>
              <a:rPr lang="fr-FR" sz="2000" dirty="0"/>
              <a:t>et </a:t>
            </a:r>
            <a:r>
              <a:rPr lang="fr-FR" sz="2000" dirty="0" smtClean="0"/>
              <a:t>étudiants;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r>
              <a:rPr lang="fr-FR" sz="2000" dirty="0"/>
              <a:t>E</a:t>
            </a:r>
            <a:r>
              <a:rPr lang="fr-FR" sz="2000" dirty="0" smtClean="0"/>
              <a:t>tude </a:t>
            </a:r>
            <a:r>
              <a:rPr lang="fr-FR" sz="2000" dirty="0"/>
              <a:t>sur </a:t>
            </a:r>
            <a:r>
              <a:rPr lang="fr-FR" sz="2000" b="1" dirty="0">
                <a:solidFill>
                  <a:srgbClr val="0070C0"/>
                </a:solidFill>
              </a:rPr>
              <a:t>les obstacles </a:t>
            </a:r>
            <a:r>
              <a:rPr lang="fr-FR" sz="2000" b="1" dirty="0" smtClean="0">
                <a:solidFill>
                  <a:srgbClr val="0070C0"/>
                </a:solidFill>
              </a:rPr>
              <a:t>rencontrés </a:t>
            </a:r>
            <a:r>
              <a:rPr lang="fr-FR" sz="2000" b="1" dirty="0">
                <a:solidFill>
                  <a:srgbClr val="0070C0"/>
                </a:solidFill>
              </a:rPr>
              <a:t>pour entreprendre depuis </a:t>
            </a:r>
            <a:r>
              <a:rPr lang="fr-FR" sz="2000" b="1" dirty="0" smtClean="0">
                <a:solidFill>
                  <a:srgbClr val="0070C0"/>
                </a:solidFill>
              </a:rPr>
              <a:t>l’université</a:t>
            </a:r>
            <a:r>
              <a:rPr lang="fr-FR" sz="2000" dirty="0" smtClean="0"/>
              <a:t>;</a:t>
            </a:r>
          </a:p>
          <a:p>
            <a:pPr marL="342900" lvl="0" indent="-342900" algn="just">
              <a:spcAft>
                <a:spcPts val="1200"/>
              </a:spcAft>
              <a:buBlip>
                <a:blip r:embed="rId3"/>
              </a:buBlip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472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0"/>
            <a:ext cx="9144000" cy="3971925"/>
          </a:xfrm>
          <a:prstGeom prst="rect">
            <a:avLst/>
          </a:prstGeom>
          <a:solidFill>
            <a:srgbClr val="2DAAE1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95C11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008D36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-1" y="570466"/>
            <a:ext cx="9144000" cy="58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95C11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8D36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it-IT" sz="13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RESUME</a:t>
            </a:r>
          </a:p>
          <a:p>
            <a:pPr algn="ctr">
              <a:buNone/>
            </a:pPr>
            <a:r>
              <a:rPr lang="en-GB" sz="13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RESeaU</a:t>
            </a:r>
            <a:r>
              <a:rPr lang="en-GB" sz="13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sz="1300" dirty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Méditerranéen pour </a:t>
            </a:r>
            <a:r>
              <a:rPr lang="en-GB" sz="13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l’Employabilité</a:t>
            </a:r>
            <a:endParaRPr lang="it-IT" altLang="it-IT" sz="1300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0" y="1849438"/>
            <a:ext cx="9144000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95C11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8D36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CONTACTS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err="1" smtClean="0">
                <a:solidFill>
                  <a:schemeClr val="accent5">
                    <a:lumMod val="5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Abderrazak</a:t>
            </a:r>
            <a:r>
              <a:rPr lang="en-US" altLang="it-IT" sz="2000" b="1" dirty="0" smtClean="0">
                <a:solidFill>
                  <a:schemeClr val="accent5">
                    <a:lumMod val="5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BEN SAGA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i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General Inquires: </a:t>
            </a:r>
            <a:r>
              <a:rPr lang="en-US" altLang="it-IT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a.bensaga@enssup.gov.ma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Site web:</a:t>
            </a:r>
            <a:r>
              <a:rPr lang="en-US" altLang="it-IT" sz="2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www.enssup.gov.ma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i="1" dirty="0" smtClean="0">
              <a:solidFill>
                <a:schemeClr val="accent2">
                  <a:lumMod val="20000"/>
                  <a:lumOff val="80000"/>
                </a:schemeClr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i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31751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93" y="4449522"/>
            <a:ext cx="398621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imap://stefanelli%40uni-med%2Enet@imap.googlemail.com:993/fetch%3EUID%3E/INBOX%3E9230?part=1.2.2&amp;type=image/jpeg&amp;filename=Resume-gr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11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160" y="1379220"/>
            <a:ext cx="8043843" cy="46482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 de la pratique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250825" y="1916113"/>
            <a:ext cx="5273675" cy="1764347"/>
          </a:xfrm>
        </p:spPr>
        <p:txBody>
          <a:bodyPr>
            <a:normAutofit fontScale="92500"/>
          </a:bodyPr>
          <a:lstStyle/>
          <a:p>
            <a:pPr marL="457200" indent="-274638" algn="just">
              <a:lnSpc>
                <a:spcPct val="100000"/>
              </a:lnSpc>
              <a:spcBef>
                <a:spcPts val="300"/>
              </a:spcBef>
              <a:buBlip>
                <a:blip r:embed="rId3"/>
              </a:buBlip>
            </a:pPr>
            <a:r>
              <a:rPr lang="en-US" sz="1800" b="1" dirty="0" smtClean="0">
                <a:solidFill>
                  <a:srgbClr val="3366FF"/>
                </a:solidFill>
              </a:rPr>
              <a:t>Tempus IV: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fr-FR" sz="1800" dirty="0" smtClean="0"/>
              <a:t>Mesures structurelles</a:t>
            </a:r>
            <a:endParaRPr lang="en-US" sz="1800" dirty="0" smtClean="0"/>
          </a:p>
          <a:p>
            <a:pPr marL="457200" indent="-274638" algn="just">
              <a:lnSpc>
                <a:spcPct val="100000"/>
              </a:lnSpc>
              <a:spcBef>
                <a:spcPts val="300"/>
              </a:spcBef>
              <a:buBlip>
                <a:blip r:embed="rId3"/>
              </a:buBlip>
            </a:pPr>
            <a:r>
              <a:rPr lang="en-US" sz="1800" b="1" dirty="0" err="1" smtClean="0">
                <a:solidFill>
                  <a:srgbClr val="3366FF"/>
                </a:solidFill>
              </a:rPr>
              <a:t>Durée</a:t>
            </a:r>
            <a:r>
              <a:rPr lang="en-US" sz="1800" b="1" dirty="0" smtClean="0">
                <a:solidFill>
                  <a:srgbClr val="3366FF"/>
                </a:solidFill>
              </a:rPr>
              <a:t>: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smtClean="0"/>
              <a:t>01/12/2013 – 30/11/2016 (36 </a:t>
            </a:r>
            <a:r>
              <a:rPr lang="en-US" sz="1800" dirty="0" err="1" smtClean="0"/>
              <a:t>mois</a:t>
            </a:r>
            <a:r>
              <a:rPr lang="en-US" sz="1800" dirty="0" smtClean="0"/>
              <a:t>)</a:t>
            </a:r>
          </a:p>
          <a:p>
            <a:pPr marL="457200" indent="-274638" algn="just">
              <a:lnSpc>
                <a:spcPct val="100000"/>
              </a:lnSpc>
              <a:spcBef>
                <a:spcPts val="300"/>
              </a:spcBef>
              <a:buBlip>
                <a:blip r:embed="rId3"/>
              </a:buBlip>
            </a:pPr>
            <a:r>
              <a:rPr lang="en-US" sz="1800" b="1" dirty="0" smtClean="0">
                <a:solidFill>
                  <a:srgbClr val="3366FF"/>
                </a:solidFill>
              </a:rPr>
              <a:t>Coordination: </a:t>
            </a:r>
          </a:p>
          <a:p>
            <a:pPr marL="808038" lvl="1" indent="-168275" algn="just">
              <a:lnSpc>
                <a:spcPct val="100000"/>
              </a:lnSpc>
              <a:spcBef>
                <a:spcPts val="300"/>
              </a:spcBef>
            </a:pPr>
            <a:r>
              <a:rPr lang="en-US" sz="1500" b="1" dirty="0" err="1" smtClean="0">
                <a:solidFill>
                  <a:srgbClr val="238D3C"/>
                </a:solidFill>
              </a:rPr>
              <a:t>Coordonnateur</a:t>
            </a:r>
            <a:r>
              <a:rPr lang="en-US" sz="1500" b="1" dirty="0" smtClean="0">
                <a:solidFill>
                  <a:srgbClr val="238D3C"/>
                </a:solidFill>
              </a:rPr>
              <a:t>:</a:t>
            </a:r>
            <a:r>
              <a:rPr lang="en-US" sz="1500" dirty="0" smtClean="0"/>
              <a:t> </a:t>
            </a:r>
            <a:r>
              <a:rPr lang="en-US" sz="1500" dirty="0" err="1" smtClean="0"/>
              <a:t>Université</a:t>
            </a:r>
            <a:r>
              <a:rPr lang="en-US" sz="1500" dirty="0" smtClean="0"/>
              <a:t> de </a:t>
            </a:r>
            <a:r>
              <a:rPr lang="en-US" sz="1500" dirty="0" err="1" smtClean="0"/>
              <a:t>Cadix</a:t>
            </a:r>
            <a:r>
              <a:rPr lang="en-US" sz="1500" dirty="0" smtClean="0"/>
              <a:t> (</a:t>
            </a:r>
            <a:r>
              <a:rPr lang="en-US" sz="1500" dirty="0" err="1" smtClean="0"/>
              <a:t>Espagne</a:t>
            </a:r>
            <a:r>
              <a:rPr lang="en-US" sz="1500" dirty="0" smtClean="0"/>
              <a:t>)</a:t>
            </a:r>
          </a:p>
          <a:p>
            <a:pPr marL="808038" lvl="1" indent="-168275" algn="just">
              <a:lnSpc>
                <a:spcPct val="100000"/>
              </a:lnSpc>
              <a:spcBef>
                <a:spcPts val="300"/>
              </a:spcBef>
            </a:pPr>
            <a:r>
              <a:rPr lang="en-US" sz="1500" b="1" dirty="0" smtClean="0">
                <a:solidFill>
                  <a:srgbClr val="238D3C"/>
                </a:solidFill>
              </a:rPr>
              <a:t>Co-</a:t>
            </a:r>
            <a:r>
              <a:rPr lang="en-US" sz="1500" b="1" dirty="0" err="1" smtClean="0">
                <a:solidFill>
                  <a:srgbClr val="238D3C"/>
                </a:solidFill>
              </a:rPr>
              <a:t>Coordonnateur</a:t>
            </a:r>
            <a:r>
              <a:rPr lang="en-US" sz="1500" b="1" dirty="0" smtClean="0">
                <a:solidFill>
                  <a:srgbClr val="238D3C"/>
                </a:solidFill>
              </a:rPr>
              <a:t>: </a:t>
            </a:r>
            <a:r>
              <a:rPr lang="en-US" sz="1500" dirty="0" err="1" smtClean="0"/>
              <a:t>Université</a:t>
            </a:r>
            <a:r>
              <a:rPr lang="en-US" sz="1500" dirty="0" smtClean="0"/>
              <a:t> </a:t>
            </a:r>
            <a:r>
              <a:rPr lang="en-US" sz="1500" dirty="0" err="1" smtClean="0"/>
              <a:t>Abdelmalek</a:t>
            </a:r>
            <a:r>
              <a:rPr lang="en-US" sz="1500" dirty="0" smtClean="0"/>
              <a:t> </a:t>
            </a:r>
            <a:r>
              <a:rPr lang="en-US" sz="1500" dirty="0" err="1" smtClean="0"/>
              <a:t>Essaâdi</a:t>
            </a:r>
            <a:r>
              <a:rPr lang="en-US" sz="1500" dirty="0" smtClean="0"/>
              <a:t> (</a:t>
            </a:r>
            <a:r>
              <a:rPr lang="en-US" sz="1500" dirty="0" err="1" smtClean="0"/>
              <a:t>Maroc</a:t>
            </a:r>
            <a:r>
              <a:rPr lang="en-US" sz="1500" dirty="0" smtClean="0"/>
              <a:t>)</a:t>
            </a:r>
          </a:p>
          <a:p>
            <a:pPr marL="457200" indent="-274638" algn="just">
              <a:lnSpc>
                <a:spcPct val="100000"/>
              </a:lnSpc>
              <a:spcBef>
                <a:spcPts val="300"/>
              </a:spcBef>
              <a:buBlip>
                <a:blip r:embed="rId3"/>
              </a:buBlip>
            </a:pPr>
            <a:r>
              <a:rPr lang="en-US" sz="1800" b="1" dirty="0" err="1" smtClean="0">
                <a:solidFill>
                  <a:srgbClr val="3366FF"/>
                </a:solidFill>
              </a:rPr>
              <a:t>Partenaires</a:t>
            </a:r>
            <a:r>
              <a:rPr lang="en-US" sz="1800" b="1" dirty="0" smtClean="0">
                <a:solidFill>
                  <a:srgbClr val="3366FF"/>
                </a:solidFill>
              </a:rPr>
              <a:t>:</a:t>
            </a:r>
            <a:r>
              <a:rPr lang="en-US" sz="1800" dirty="0" smtClean="0">
                <a:solidFill>
                  <a:srgbClr val="0F4889"/>
                </a:solidFill>
              </a:rPr>
              <a:t> </a:t>
            </a:r>
            <a:r>
              <a:rPr lang="en-US" sz="1800" dirty="0" smtClean="0"/>
              <a:t>23 (10 </a:t>
            </a:r>
            <a:r>
              <a:rPr lang="en-US" sz="1800" dirty="0" err="1" smtClean="0"/>
              <a:t>européens</a:t>
            </a:r>
            <a:r>
              <a:rPr lang="en-US" sz="1800" dirty="0" smtClean="0"/>
              <a:t> + 13 </a:t>
            </a:r>
            <a:r>
              <a:rPr lang="en-US" sz="1800" dirty="0" err="1" smtClean="0"/>
              <a:t>marocains</a:t>
            </a:r>
            <a:r>
              <a:rPr lang="en-US" sz="1800" dirty="0" smtClean="0"/>
              <a:t>)</a:t>
            </a:r>
          </a:p>
        </p:txBody>
      </p:sp>
      <p:sp>
        <p:nvSpPr>
          <p:cNvPr id="14338" name="AutoShape 2" descr="Résultat de recherche d'images pour &quot;DEVEN3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0" name="AutoShape 4" descr="Résultat de recherche d'images pour &quot;DEVEN3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2" name="AutoShape 6" descr="Résultat de recherche d'images pour &quot;DEVEN3C&quot;"/>
          <p:cNvSpPr>
            <a:spLocks noChangeAspect="1" noChangeArrowheads="1"/>
          </p:cNvSpPr>
          <p:nvPr/>
        </p:nvSpPr>
        <p:spPr bwMode="auto">
          <a:xfrm>
            <a:off x="155575" y="-2117725"/>
            <a:ext cx="4419600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344" name="Picture 8" descr="https://pbs.twimg.com/profile_images/492218729787174913/Xx_SeNOe_400x40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7419" y="1592580"/>
            <a:ext cx="2004061" cy="1463040"/>
          </a:xfrm>
          <a:prstGeom prst="rect">
            <a:avLst/>
          </a:prstGeom>
          <a:noFill/>
        </p:spPr>
      </p:pic>
      <p:pic>
        <p:nvPicPr>
          <p:cNvPr id="14346" name="Picture 10" descr="Image associé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1" y="4305617"/>
            <a:ext cx="556259" cy="632143"/>
          </a:xfrm>
          <a:prstGeom prst="rect">
            <a:avLst/>
          </a:prstGeom>
          <a:noFill/>
        </p:spPr>
      </p:pic>
      <p:pic>
        <p:nvPicPr>
          <p:cNvPr id="14348" name="Picture 12" descr="http://devenecproject.uae.ac.ma/_/rsrc/1388492693212/the-team/Logo%20UA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0335" y="4290377"/>
            <a:ext cx="568325" cy="609283"/>
          </a:xfrm>
          <a:prstGeom prst="rect">
            <a:avLst/>
          </a:prstGeom>
          <a:noFill/>
        </p:spPr>
      </p:pic>
      <p:pic>
        <p:nvPicPr>
          <p:cNvPr id="14352" name="Picture 16" descr="Résultat de recherche d'images pour &quot;université ibn tofail&quot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1855" y="4297362"/>
            <a:ext cx="560714" cy="571818"/>
          </a:xfrm>
          <a:prstGeom prst="rect">
            <a:avLst/>
          </a:prstGeom>
          <a:noFill/>
        </p:spPr>
      </p:pic>
      <p:pic>
        <p:nvPicPr>
          <p:cNvPr id="14354" name="Picture 18" descr="http://devenecproject.uae.ac.ma/_/rsrc/1388493239847/the-team/Logo%20UIZ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29554" y="4357643"/>
            <a:ext cx="492126" cy="556481"/>
          </a:xfrm>
          <a:prstGeom prst="rect">
            <a:avLst/>
          </a:prstGeom>
          <a:noFill/>
        </p:spPr>
      </p:pic>
      <p:pic>
        <p:nvPicPr>
          <p:cNvPr id="14356" name="Picture 20" descr="http://devenecproject.uae.ac.ma/_/rsrc/1388493437665/the-team/page-2/logo%20UIR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01055" y="4336732"/>
            <a:ext cx="469266" cy="502786"/>
          </a:xfrm>
          <a:prstGeom prst="rect">
            <a:avLst/>
          </a:prstGeom>
          <a:noFill/>
        </p:spPr>
      </p:pic>
      <p:pic>
        <p:nvPicPr>
          <p:cNvPr id="14358" name="Picture 22" descr="Résultat de recherche d'images pour &quot;université mohammed 5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96355" y="4290061"/>
            <a:ext cx="827405" cy="563879"/>
          </a:xfrm>
          <a:prstGeom prst="rect">
            <a:avLst/>
          </a:prstGeom>
          <a:noFill/>
        </p:spPr>
      </p:pic>
      <p:pic>
        <p:nvPicPr>
          <p:cNvPr id="14360" name="Picture 24" descr="http://devenecproject.uae.ac.ma/_/rsrc/1394627106596/the-team/page-2/UMP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39993" y="5022532"/>
            <a:ext cx="593907" cy="578168"/>
          </a:xfrm>
          <a:prstGeom prst="rect">
            <a:avLst/>
          </a:prstGeom>
          <a:noFill/>
        </p:spPr>
      </p:pic>
      <p:pic>
        <p:nvPicPr>
          <p:cNvPr id="14362" name="Picture 26" descr="http://devenecproject.uae.ac.ma/_/rsrc/1399455800509/the-team/page-2/LOGO_PRESENSATIE.png?height=95&amp;width=20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38455" y="5213032"/>
            <a:ext cx="705485" cy="441008"/>
          </a:xfrm>
          <a:prstGeom prst="rect">
            <a:avLst/>
          </a:prstGeom>
          <a:noFill/>
        </p:spPr>
      </p:pic>
      <p:pic>
        <p:nvPicPr>
          <p:cNvPr id="14371" name="Picture 35" descr="http://www.islah-project.net/sites/islah-project.net/files/files_imce/MESRSFC_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01255" y="4267201"/>
            <a:ext cx="972185" cy="658184"/>
          </a:xfrm>
          <a:prstGeom prst="rect">
            <a:avLst/>
          </a:prstGeom>
          <a:noFill/>
        </p:spPr>
      </p:pic>
      <p:pic>
        <p:nvPicPr>
          <p:cNvPr id="14373" name="Picture 37" descr="http://devenecproject.uae.ac.ma/_/rsrc/1394627587243/the-team/page-3/USMS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5176" y="5013961"/>
            <a:ext cx="734665" cy="708659"/>
          </a:xfrm>
          <a:prstGeom prst="rect">
            <a:avLst/>
          </a:prstGeom>
          <a:noFill/>
        </p:spPr>
      </p:pic>
      <p:pic>
        <p:nvPicPr>
          <p:cNvPr id="14375" name="Picture 39" descr="http://devenecproject.uae.ac.ma/_/rsrc/1394627763450/the-team/page-3/umi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291455" y="5037772"/>
            <a:ext cx="621665" cy="479108"/>
          </a:xfrm>
          <a:prstGeom prst="rect">
            <a:avLst/>
          </a:prstGeom>
          <a:noFill/>
        </p:spPr>
      </p:pic>
      <p:sp>
        <p:nvSpPr>
          <p:cNvPr id="14379" name="AutoShape 43" descr="Résultat de recherche d'images pour &quot;Université cadi ayyad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381" name="Picture 45" descr="Résultat de recherche d'images pour &quot;Université cadi ayyad&quot;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00116" y="4930457"/>
            <a:ext cx="400684" cy="594043"/>
          </a:xfrm>
          <a:prstGeom prst="rect">
            <a:avLst/>
          </a:prstGeom>
          <a:noFill/>
        </p:spPr>
      </p:pic>
      <p:pic>
        <p:nvPicPr>
          <p:cNvPr id="14383" name="Picture 47" descr="https://ef3bbb62-a-62cb3a1a-s-sites.googlegroups.com/site/deven3c/the-team/page-3/UC.JPG?attachauth=ANoY7cpkd_4UYD7KHeL1_6Y9qcPmF_Qnw65zBRguR0joYUxaarbe9ctkgk2DneDHuUS1Fb0fLDBS5_maaMQGk8XMwjJpPRLj9CYTIq-6FWxfe9p6irRHKTFLIlF5gqm6tPk8Yd3BSASExwSXL7jXAN6TwV3mCH5nl0qMv-6iTg6hgJaopVlJBYtLe5l39nAZup9m6o7ZbpaAQLTYXC5WOypZ2rq8v5YmWLu4ZG1cLBzG-jTKksNRuso%3D&amp;attredirects=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115695" y="4328161"/>
            <a:ext cx="545465" cy="525780"/>
          </a:xfrm>
          <a:prstGeom prst="rect">
            <a:avLst/>
          </a:prstGeom>
          <a:noFill/>
        </p:spPr>
      </p:pic>
      <p:pic>
        <p:nvPicPr>
          <p:cNvPr id="14385" name="Picture 49" descr="http://devenecproject.uae.ac.ma/_/rsrc/1399453733717/the-team/page-4/BDE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141335" y="4991735"/>
            <a:ext cx="583565" cy="471805"/>
          </a:xfrm>
          <a:prstGeom prst="rect">
            <a:avLst/>
          </a:prstGeom>
          <a:noFill/>
        </p:spPr>
      </p:pic>
      <p:pic>
        <p:nvPicPr>
          <p:cNvPr id="14387" name="Picture 51" descr="https://ef3bbb62-a-62cb3a1a-s-sites.googlegroups.com/site/deven3c/the-team/page-4/UH1.JPG?attachauth=ANoY7cprR6eOcmyuAMfSTPKMCm4iQ6upku9ez_r2JYt4_u2CysfxWqawdOAv722ERYTEEKtpnATTWis-GceglME6JBBSVxgb1XeE63eErQMfkVs2Bl5ZaNwx1PCcFYddmFhT2B9Y0tAxc2mVscWSMs4MkfVWGpZ2BPWFVVrxOxE2euhrj2prI786Si7F50_xDqPXyzVYu51sEUmfqyR8qKg2Pq2qzPDt3SizWFdBkBkflz1i1ZkhQEI%3D&amp;attredirects=0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403975" y="4930775"/>
            <a:ext cx="812664" cy="631825"/>
          </a:xfrm>
          <a:prstGeom prst="rect">
            <a:avLst/>
          </a:prstGeom>
          <a:noFill/>
        </p:spPr>
      </p:pic>
      <p:pic>
        <p:nvPicPr>
          <p:cNvPr id="14389" name="Picture 53" descr="http://devenecproject.uae.ac.ma/_/rsrc/1399454233447/the-team/page-4/bucks_new_uni_RGB_COL_MIN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684020" y="4290060"/>
            <a:ext cx="723900" cy="556260"/>
          </a:xfrm>
          <a:prstGeom prst="rect">
            <a:avLst/>
          </a:prstGeom>
          <a:noFill/>
        </p:spPr>
      </p:pic>
      <p:pic>
        <p:nvPicPr>
          <p:cNvPr id="14391" name="Picture 55" descr="http://devenecproject.uae.ac.ma/_/rsrc/1399454329676/the-team/page-4/Projects%28CMYK%29_300dpi.jpg?height=79&amp;width=200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100455" y="5234940"/>
            <a:ext cx="591185" cy="365760"/>
          </a:xfrm>
          <a:prstGeom prst="rect">
            <a:avLst/>
          </a:prstGeom>
          <a:noFill/>
        </p:spPr>
      </p:pic>
      <p:pic>
        <p:nvPicPr>
          <p:cNvPr id="14393" name="Picture 57" descr="https://ef3bbb62-a-62cb3a1a-s-sites.googlegroups.com/site/deven3c/the-team/page-4/Logo.jpg?attachauth=ANoY7cpJYgBtkqo31dZQQF1hXcj6ltB8INnpOyMaNrT_4u5fsj94zffZg0y7VGAJV3b2LtmoNOGB_pNZwPlTp99JGnDStZm6zrJ6IzWtoirx1BciSHVH3w1bmUaC-aDZilnSnx61KWIHghiYqExckIkdWhElkxLyc0Sl0q6C1Ad_7mRrTijZz1Zlzbqctj44tUfnpkOn3oz-sDNsG9fSIi-3MKNZHgpeqiqcsnl-8BdTXnHnQYiu8_s%3D&amp;attredirects=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767840" y="5228134"/>
            <a:ext cx="445810" cy="372566"/>
          </a:xfrm>
          <a:prstGeom prst="rect">
            <a:avLst/>
          </a:prstGeom>
          <a:noFill/>
        </p:spPr>
      </p:pic>
      <p:pic>
        <p:nvPicPr>
          <p:cNvPr id="14395" name="Picture 59" descr="http://devenecproject.uae.ac.ma/_/rsrc/1399456054194/the-team/page-6/Naples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418715" y="4329112"/>
            <a:ext cx="555317" cy="517208"/>
          </a:xfrm>
          <a:prstGeom prst="rect">
            <a:avLst/>
          </a:prstGeom>
          <a:noFill/>
        </p:spPr>
      </p:pic>
      <p:pic>
        <p:nvPicPr>
          <p:cNvPr id="14397" name="Picture 61" descr="http://devenecproject.uae.ac.ma/_/rsrc/1399454764308/the-team/page-6/Logo%20Cosvitec%20png150x57.pn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346960" y="5227637"/>
            <a:ext cx="617220" cy="350203"/>
          </a:xfrm>
          <a:prstGeom prst="rect">
            <a:avLst/>
          </a:prstGeom>
          <a:noFill/>
        </p:spPr>
      </p:pic>
      <p:pic>
        <p:nvPicPr>
          <p:cNvPr id="14399" name="Picture 63" descr="http://devenecproject.uae.ac.ma/_/rsrc/1399454902132/the-team/page-6/AFEM.JPG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341235" y="5044757"/>
            <a:ext cx="705485" cy="487363"/>
          </a:xfrm>
          <a:prstGeom prst="rect">
            <a:avLst/>
          </a:prstGeom>
          <a:noFill/>
        </p:spPr>
      </p:pic>
      <p:pic>
        <p:nvPicPr>
          <p:cNvPr id="14401" name="Picture 65" descr="http://devenecproject.uae.ac.ma/_/rsrc/1399455031953/the-team/page-6/logotipo%20horizontal.jpg?height=75&amp;width=200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2982595" y="5196841"/>
            <a:ext cx="835025" cy="434339"/>
          </a:xfrm>
          <a:prstGeom prst="rect">
            <a:avLst/>
          </a:prstGeom>
          <a:noFill/>
        </p:spPr>
      </p:pic>
      <p:pic>
        <p:nvPicPr>
          <p:cNvPr id="14403" name="Picture 67" descr="http://devenecproject.uae.ac.ma/_/rsrc/1399455678399/the-team/page-6/TilbUni_vignet_Tce_RBG.gif?height=200&amp;width=200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047999" y="4305300"/>
            <a:ext cx="567055" cy="563880"/>
          </a:xfrm>
          <a:prstGeom prst="rect">
            <a:avLst/>
          </a:prstGeom>
          <a:noFill/>
        </p:spPr>
      </p:pic>
      <p:cxnSp>
        <p:nvCxnSpPr>
          <p:cNvPr id="49" name="Connecteur droit 48"/>
          <p:cNvCxnSpPr/>
          <p:nvPr/>
        </p:nvCxnSpPr>
        <p:spPr>
          <a:xfrm rot="16200000" flipH="1">
            <a:off x="3067050" y="4880610"/>
            <a:ext cx="151638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05" name="AutoShape 69" descr="Résultat de recherche d'images pour &quot;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407" name="AutoShape 71" descr="Résultat de recherche d'images pour &quot;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762000" y="3810000"/>
            <a:ext cx="2392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Partenaires européens</a:t>
            </a:r>
            <a:endParaRPr lang="fr-FR" sz="16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5143500" y="3825240"/>
            <a:ext cx="2392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Partenaires marocains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288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Ancrage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contexte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1316815285"/>
              </p:ext>
            </p:extLst>
          </p:nvPr>
        </p:nvGraphicFramePr>
        <p:xfrm>
          <a:off x="3038475" y="1787525"/>
          <a:ext cx="6076950" cy="335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238500" y="1866900"/>
            <a:ext cx="5676900" cy="33242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8674785">
            <a:off x="3015232" y="2634366"/>
            <a:ext cx="219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Ecosystème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42899" y="1877849"/>
            <a:ext cx="2353653" cy="3313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42925" algn="l"/>
                <a:tab pos="628650" algn="l"/>
              </a:tabLst>
            </a:pPr>
            <a:r>
              <a:rPr lang="fr-FR" sz="3600" dirty="0" smtClean="0">
                <a:solidFill>
                  <a:srgbClr val="FFFF00"/>
                </a:solidFill>
              </a:rPr>
              <a:t>22%</a:t>
            </a:r>
            <a:r>
              <a:rPr lang="fr-FR" sz="3200" dirty="0" smtClean="0"/>
              <a:t> </a:t>
            </a:r>
            <a:r>
              <a:rPr lang="fr-FR" sz="2000" dirty="0" smtClean="0"/>
              <a:t>des chômeurs marocains sont des diplômés de l’université</a:t>
            </a:r>
            <a:endParaRPr lang="fr-FR" sz="2000" dirty="0"/>
          </a:p>
        </p:txBody>
      </p:sp>
      <p:sp>
        <p:nvSpPr>
          <p:cNvPr id="10" name="Double flèche horizontale 9"/>
          <p:cNvSpPr/>
          <p:nvPr/>
        </p:nvSpPr>
        <p:spPr>
          <a:xfrm>
            <a:off x="2696552" y="3414711"/>
            <a:ext cx="542925" cy="385763"/>
          </a:xfrm>
          <a:prstGeom prst="leftRightArrow">
            <a:avLst>
              <a:gd name="adj1" fmla="val 50000"/>
              <a:gd name="adj2" fmla="val 3518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4395789" y="2719387"/>
            <a:ext cx="314325" cy="5238752"/>
          </a:xfrm>
          <a:prstGeom prst="leftBrace">
            <a:avLst>
              <a:gd name="adj1" fmla="val 9720"/>
              <a:gd name="adj2" fmla="val 49071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66700" y="5486401"/>
            <a:ext cx="86487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1600" b="1" dirty="0" smtClean="0"/>
              <a:t>Pour </a:t>
            </a:r>
            <a:r>
              <a:rPr lang="fr-FR" sz="1600" b="1" dirty="0"/>
              <a:t>combler ces lacunes et améliorer la survie et la qualité des initiatives </a:t>
            </a:r>
            <a:r>
              <a:rPr lang="fr-FR" sz="1600" b="1" dirty="0" smtClean="0"/>
              <a:t>entrepreneuriales, </a:t>
            </a:r>
            <a:r>
              <a:rPr lang="fr-FR" sz="1600" b="1" dirty="0"/>
              <a:t>le </a:t>
            </a:r>
            <a:r>
              <a:rPr lang="fr-FR" sz="1600" b="1" dirty="0" smtClean="0"/>
              <a:t>Maroc est appelé à encourager </a:t>
            </a:r>
            <a:r>
              <a:rPr lang="fr-FR" sz="1600" b="1" dirty="0"/>
              <a:t>l'activité entrepreneuriale parmi les segments de la population avec un niveau d’études supérieur. </a:t>
            </a:r>
          </a:p>
        </p:txBody>
      </p:sp>
    </p:spTree>
    <p:extLst>
      <p:ext uri="{BB962C8B-B14F-4D97-AF65-F5344CB8AC3E}">
        <p14:creationId xmlns:p14="http://schemas.microsoft.com/office/powerpoint/2010/main" val="36420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Ancrage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contexte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Résultat de recherche d'images pour &quot;programme moukawalati maroc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3535529"/>
            <a:ext cx="2349500" cy="140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57274" y="2733675"/>
            <a:ext cx="199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Programmes gouvernementaux</a:t>
            </a:r>
            <a:endParaRPr lang="fr-FR" b="1" dirty="0"/>
          </a:p>
        </p:txBody>
      </p:sp>
      <p:pic>
        <p:nvPicPr>
          <p:cNvPr id="1028" name="Picture 4" descr="Résultat de recherche d'images pour &quot;anapec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7" y="2810066"/>
            <a:ext cx="493547" cy="49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4098209" y="2714816"/>
            <a:ext cx="199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Programmes universitaires</a:t>
            </a:r>
            <a:endParaRPr lang="fr-FR" b="1" dirty="0"/>
          </a:p>
        </p:txBody>
      </p:sp>
      <p:pic>
        <p:nvPicPr>
          <p:cNvPr id="1030" name="Picture 6" descr="Résultat de recherche d'images pour &quot;Tempus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2784010"/>
            <a:ext cx="647700" cy="51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Résultat de recherche d'images pour &quot;tempus palm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0" descr="Résultat de recherche d'images pour &quot;tempus palme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2" descr="Résultat de recherche d'images pour &quot;tempus palmes&quot;"/>
          <p:cNvSpPr>
            <a:spLocks noChangeAspect="1" noChangeArrowheads="1"/>
          </p:cNvSpPr>
          <p:nvPr/>
        </p:nvSpPr>
        <p:spPr bwMode="auto">
          <a:xfrm>
            <a:off x="155575" y="-1790700"/>
            <a:ext cx="37338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8" name="Picture 14" descr="http://e-palmes.uca.ma/pluginfile.php/1/theme_essential/slide1image/1468797346/Capture%20d%E2%80%99%C3%A9cran%202015-12-23%20%C3%A0%2008.36.1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3463709"/>
            <a:ext cx="1435627" cy="77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uit.ac.ma/wp-content/uploads/2015/07/eva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4348654"/>
            <a:ext cx="1435627" cy="75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6736634" y="2686241"/>
            <a:ext cx="199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Mesures ministérielles</a:t>
            </a:r>
            <a:endParaRPr lang="fr-FR" b="1" dirty="0"/>
          </a:p>
        </p:txBody>
      </p:sp>
      <p:pic>
        <p:nvPicPr>
          <p:cNvPr id="1042" name="Picture 18" descr="http://www.uae.ma/portail/FR/images/stories/enssup_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60" y="2763632"/>
            <a:ext cx="491548" cy="4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500720" y="3771900"/>
            <a:ext cx="20146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Introduction du </a:t>
            </a:r>
            <a:r>
              <a:rPr lang="fr-FR" b="1" dirty="0" smtClean="0">
                <a:solidFill>
                  <a:srgbClr val="0070C0"/>
                </a:solidFill>
              </a:rPr>
              <a:t>module « Culture entrepreneuriale » </a:t>
            </a:r>
            <a:r>
              <a:rPr lang="fr-FR" dirty="0" smtClean="0"/>
              <a:t>dans les cursus académiques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375" y="1962150"/>
            <a:ext cx="8235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238D3C"/>
                </a:solidFill>
              </a:rPr>
              <a:t>Principales initiatives institutionnelles en matière du développement de l’entrepreneuriat au Maroc</a:t>
            </a:r>
            <a:endParaRPr lang="fr-FR" b="1" dirty="0">
              <a:solidFill>
                <a:srgbClr val="238D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9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Objectifs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396240" y="1897380"/>
            <a:ext cx="8374380" cy="4519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Blip>
                <a:blip r:embed="rId3"/>
              </a:buBlip>
            </a:pPr>
            <a:r>
              <a:rPr lang="fr-FR" b="1" dirty="0" smtClean="0">
                <a:solidFill>
                  <a:srgbClr val="0070C0"/>
                </a:solidFill>
              </a:rPr>
              <a:t>Objectif général:</a:t>
            </a:r>
          </a:p>
          <a:p>
            <a:pPr algn="just"/>
            <a:r>
              <a:rPr lang="fr-FR" sz="1600" dirty="0" smtClean="0"/>
              <a:t>Encourager </a:t>
            </a:r>
            <a:r>
              <a:rPr lang="fr-FR" sz="1600" b="1" dirty="0" smtClean="0">
                <a:solidFill>
                  <a:srgbClr val="00B050"/>
                </a:solidFill>
              </a:rPr>
              <a:t>l’auto-emploi chez les étudiants comme perspective d’avenir professionnel</a:t>
            </a:r>
            <a:r>
              <a:rPr lang="fr-FR" sz="1600" dirty="0" smtClean="0"/>
              <a:t>, en établissant des services d’appui à la création des entreprises tout en la promouvant dans les cursus académiques des établissements à accès ouvert (facultés).</a:t>
            </a:r>
          </a:p>
          <a:p>
            <a:pPr algn="just"/>
            <a:endParaRPr lang="fr-FR" sz="500" dirty="0" smtClean="0"/>
          </a:p>
          <a:p>
            <a:pPr marL="266700" indent="-266700">
              <a:buBlip>
                <a:blip r:embed="rId3"/>
              </a:buBlip>
            </a:pPr>
            <a:r>
              <a:rPr lang="fr-FR" b="1" dirty="0" smtClean="0">
                <a:solidFill>
                  <a:srgbClr val="0070C0"/>
                </a:solidFill>
              </a:rPr>
              <a:t>Objectifs spécifiques:</a:t>
            </a:r>
          </a:p>
          <a:p>
            <a:pPr marL="358775" indent="-249238" algn="just">
              <a:spcAft>
                <a:spcPts val="200"/>
              </a:spcAft>
              <a:buClr>
                <a:srgbClr val="C00000"/>
              </a:buClr>
              <a:buSzPct val="80000"/>
              <a:buFont typeface="+mj-lt"/>
              <a:buAutoNum type="arabicPeriod"/>
              <a:defRPr/>
            </a:pPr>
            <a:r>
              <a:rPr lang="fr-FR" sz="1600" dirty="0" smtClean="0"/>
              <a:t>Sensibiliser les étudiants à l'existence de </a:t>
            </a:r>
            <a:r>
              <a:rPr lang="fr-FR" sz="1600" b="1" dirty="0" smtClean="0">
                <a:solidFill>
                  <a:srgbClr val="238D3C"/>
                </a:solidFill>
              </a:rPr>
              <a:t>l'auto-emploi comme une alternative d’emploi </a:t>
            </a:r>
            <a:r>
              <a:rPr lang="fr-FR" sz="1600" dirty="0" smtClean="0"/>
              <a:t>le long de tout le cursus académique;</a:t>
            </a:r>
          </a:p>
          <a:p>
            <a:pPr marL="358775" indent="-249238" algn="just">
              <a:spcAft>
                <a:spcPts val="200"/>
              </a:spcAft>
              <a:buClr>
                <a:srgbClr val="C00000"/>
              </a:buClr>
              <a:buSzPct val="80000"/>
              <a:buFont typeface="+mj-lt"/>
              <a:buAutoNum type="arabicPeriod"/>
              <a:defRPr/>
            </a:pPr>
            <a:r>
              <a:rPr lang="fr-FR" sz="1600" dirty="0" smtClean="0"/>
              <a:t>Renforcer les </a:t>
            </a:r>
            <a:r>
              <a:rPr lang="fr-FR" sz="1600" b="1" dirty="0" smtClean="0">
                <a:solidFill>
                  <a:srgbClr val="238D3C"/>
                </a:solidFill>
              </a:rPr>
              <a:t>capacités entrepreneuriales </a:t>
            </a:r>
            <a:r>
              <a:rPr lang="fr-FR" sz="1600" dirty="0" smtClean="0"/>
              <a:t>des étudiants de la dernière année du cursus académique par le biais d'activités de formation spécifiques;</a:t>
            </a:r>
          </a:p>
          <a:p>
            <a:pPr marL="358775" indent="-249238" algn="just">
              <a:spcAft>
                <a:spcPts val="200"/>
              </a:spcAft>
              <a:buClr>
                <a:srgbClr val="C00000"/>
              </a:buClr>
              <a:buSzPct val="80000"/>
              <a:buFont typeface="+mj-lt"/>
              <a:buAutoNum type="arabicPeriod" startAt="3"/>
              <a:defRPr/>
            </a:pPr>
            <a:r>
              <a:rPr lang="fr-FR" sz="1600" dirty="0" smtClean="0"/>
              <a:t>Apporter les compétences nécessaires aux étudiants entrepreneurs pour qu’ils puissent entreprendre à travers </a:t>
            </a:r>
            <a:r>
              <a:rPr lang="fr-FR" sz="1600" b="1" dirty="0" smtClean="0">
                <a:solidFill>
                  <a:srgbClr val="238D3C"/>
                </a:solidFill>
              </a:rPr>
              <a:t>des outils de conseils et d’accompagnement</a:t>
            </a:r>
            <a:r>
              <a:rPr lang="fr-FR" sz="1600" dirty="0" smtClean="0"/>
              <a:t>,</a:t>
            </a:r>
          </a:p>
          <a:p>
            <a:pPr marL="358775" indent="-249238" algn="just">
              <a:spcAft>
                <a:spcPts val="200"/>
              </a:spcAft>
              <a:buClr>
                <a:srgbClr val="C00000"/>
              </a:buClr>
              <a:buSzPct val="80000"/>
              <a:buFont typeface="+mj-lt"/>
              <a:buAutoNum type="arabicPeriod" startAt="3"/>
              <a:defRPr/>
            </a:pPr>
            <a:r>
              <a:rPr lang="fr-FR" sz="1600" dirty="0" smtClean="0"/>
              <a:t>Etablir dans les universités des </a:t>
            </a:r>
            <a:r>
              <a:rPr lang="fr-FR" sz="1600" b="1" dirty="0" smtClean="0">
                <a:solidFill>
                  <a:srgbClr val="238D3C"/>
                </a:solidFill>
              </a:rPr>
              <a:t>mécanismes de prospection </a:t>
            </a:r>
            <a:r>
              <a:rPr lang="fr-FR" sz="1600" dirty="0" smtClean="0"/>
              <a:t>qui permettent d’évaluer le degré de réussite des mesures de promotion, de formation et de conseil mises en place, ainsi que de l'état de l'entrepreneuriat dans leur pays,</a:t>
            </a:r>
          </a:p>
          <a:p>
            <a:pPr marL="358775" indent="-249238" algn="just">
              <a:spcAft>
                <a:spcPts val="200"/>
              </a:spcAft>
              <a:buClr>
                <a:srgbClr val="C00000"/>
              </a:buClr>
              <a:buSzPct val="80000"/>
              <a:buFont typeface="+mj-lt"/>
              <a:buAutoNum type="arabicPeriod" startAt="3"/>
              <a:defRPr/>
            </a:pPr>
            <a:r>
              <a:rPr lang="fr-FR" sz="1600" dirty="0" smtClean="0"/>
              <a:t>Créer des </a:t>
            </a:r>
            <a:r>
              <a:rPr lang="fr-FR" sz="1600" b="1" dirty="0" smtClean="0">
                <a:solidFill>
                  <a:srgbClr val="238D3C"/>
                </a:solidFill>
              </a:rPr>
              <a:t>réseaux</a:t>
            </a:r>
            <a:r>
              <a:rPr lang="fr-FR" sz="1600" dirty="0" smtClean="0"/>
              <a:t> qui permettent aux universités participantes d’internationaliser leurs activités en partageant les connaissances, en promouvant de nouvelles initiatives et études, et en renforçant leurs efforts individuels.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31256"/>
              </p:ext>
            </p:extLst>
          </p:nvPr>
        </p:nvGraphicFramePr>
        <p:xfrm>
          <a:off x="435935" y="1928628"/>
          <a:ext cx="8240232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316"/>
                <a:gridCol w="48059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Lot de développement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 réalisées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238D3C"/>
                          </a:solidFill>
                        </a:rPr>
                        <a:t>1. Culture Entrepreneuriale</a:t>
                      </a:r>
                      <a:endParaRPr lang="fr-FR" sz="2000" b="1" dirty="0">
                        <a:solidFill>
                          <a:srgbClr val="238D3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fr-FR" dirty="0" smtClean="0"/>
                        <a:t>Organisation des</a:t>
                      </a:r>
                      <a:r>
                        <a:rPr lang="fr-FR" baseline="0" dirty="0" smtClean="0"/>
                        <a:t> séminaires </a:t>
                      </a:r>
                      <a:r>
                        <a:rPr lang="fr-FR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«</a:t>
                      </a:r>
                      <a:r>
                        <a:rPr lang="fr-FR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Entrepreneur comme toi»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aseline="0" dirty="0" smtClean="0"/>
                        <a:t>dans les 10 universités marocaines partenaires;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fr-FR" baseline="0" dirty="0" smtClean="0"/>
                        <a:t>Organisation  des séminaires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«Ecole de l’entrepreneuriat»</a:t>
                      </a:r>
                      <a:r>
                        <a:rPr lang="fr-FR" baseline="0" dirty="0" smtClean="0"/>
                        <a:t> dans les universités marocaines partenaires;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Stages dans les universités européennes partenaires</a:t>
                      </a:r>
                      <a:r>
                        <a:rPr lang="fr-FR" sz="1800" b="0" i="0" u="none" strike="noStrike" baseline="0" dirty="0" smtClean="0">
                          <a:latin typeface="+mn-lt"/>
                        </a:rPr>
                        <a:t> (Cadix, Naples, Santander, Tilburg, </a:t>
                      </a:r>
                      <a:r>
                        <a:rPr lang="fr-FR" dirty="0" smtClean="0"/>
                        <a:t>Buckinghamshire).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rgbClr val="238D3C"/>
                          </a:solidFill>
                          <a:latin typeface="+mn-lt"/>
                          <a:ea typeface="+mn-ea"/>
                          <a:cs typeface="+mn-cs"/>
                        </a:rPr>
                        <a:t>2. Formation Complémentaire en «Compétences Entrepreneuriales»</a:t>
                      </a:r>
                      <a:endParaRPr lang="fr-FR" sz="2000" b="1" kern="1200" dirty="0">
                        <a:solidFill>
                          <a:srgbClr val="238D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Organisation des séminaires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«Compétences entrepreneuriales » </a:t>
                      </a:r>
                      <a:r>
                        <a:rPr lang="fr-FR" baseline="0" dirty="0" smtClean="0"/>
                        <a:t>au profit des étudiants des universités marocaines.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6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99286"/>
              </p:ext>
            </p:extLst>
          </p:nvPr>
        </p:nvGraphicFramePr>
        <p:xfrm>
          <a:off x="435935" y="2013692"/>
          <a:ext cx="8240232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117"/>
                <a:gridCol w="51631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Lot de développement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 réalisées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rgbClr val="238D3C"/>
                          </a:solidFill>
                          <a:latin typeface="+mn-lt"/>
                          <a:ea typeface="+mn-ea"/>
                          <a:cs typeface="+mn-cs"/>
                        </a:rPr>
                        <a:t>3. Service d’Appui Entrepreneurial</a:t>
                      </a:r>
                      <a:endParaRPr lang="fr-FR" sz="2000" b="1" kern="1200" dirty="0">
                        <a:solidFill>
                          <a:srgbClr val="238D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Organisation du </a:t>
                      </a:r>
                      <a:r>
                        <a:rPr lang="fr-FR" sz="1800" b="0" i="0" u="none" strike="noStrike" dirty="0" err="1" smtClean="0">
                          <a:latin typeface="+mn-lt"/>
                        </a:rPr>
                        <a:t>WebSminar</a:t>
                      </a:r>
                      <a:r>
                        <a:rPr lang="fr-FR" sz="1800" b="0" i="0" u="none" strike="noStrike" dirty="0" smtClean="0">
                          <a:latin typeface="+mn-lt"/>
                        </a:rPr>
                        <a:t>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«Compétences du Technicien du Service d’Appui Entrepreneurial»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Organisation de Stages dans les universités européennes au profit des responsables des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Services d’Appui Entrepreneurial des universités marocaines</a:t>
                      </a:r>
                      <a:r>
                        <a:rPr lang="fr-FR" sz="1800" b="0" i="0" u="none" strike="noStrike" baseline="0" dirty="0" smtClean="0">
                          <a:latin typeface="+mn-lt"/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Elaboration et édition d’un </a:t>
                      </a:r>
                      <a:r>
                        <a:rPr lang="fr-FR" sz="1800" b="1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Toolkit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« Entreprendre Depuis l’Université »</a:t>
                      </a:r>
                      <a:r>
                        <a:rPr lang="fr-FR" sz="1800" b="0" i="0" u="none" strike="noStrike" dirty="0" smtClean="0">
                          <a:latin typeface="+mn-lt"/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Création et équipement des Services d’Appui Entrepreneurial</a:t>
                      </a:r>
                      <a:r>
                        <a:rPr lang="fr-FR" sz="1800" b="0" i="0" u="none" strike="noStrike" baseline="0" dirty="0" smtClean="0">
                          <a:latin typeface="+mn-lt"/>
                        </a:rPr>
                        <a:t> au sein des universités marocaines.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5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35537"/>
              </p:ext>
            </p:extLst>
          </p:nvPr>
        </p:nvGraphicFramePr>
        <p:xfrm>
          <a:off x="435935" y="1928628"/>
          <a:ext cx="824023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117"/>
                <a:gridCol w="51631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Lot de développement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 en cours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rgbClr val="238D3C"/>
                          </a:solidFill>
                          <a:latin typeface="+mn-lt"/>
                          <a:ea typeface="+mn-ea"/>
                          <a:cs typeface="+mn-cs"/>
                        </a:rPr>
                        <a:t>4. Etude sur les « Obstacles pour Entreprendre depuis l’Université »</a:t>
                      </a:r>
                      <a:endParaRPr lang="fr-FR" sz="2000" b="1" kern="1200" dirty="0">
                        <a:solidFill>
                          <a:srgbClr val="238D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aseline="0" dirty="0" smtClean="0"/>
                        <a:t>Réalisation de l’étude sur </a:t>
                      </a:r>
                      <a:r>
                        <a:rPr lang="fr-FR" dirty="0" smtClean="0"/>
                        <a:t>les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 Obstacles pour Entreprendre depuis l’Université »  (1</a:t>
                      </a:r>
                      <a:r>
                        <a:rPr lang="fr-FR" sz="1800" b="1" kern="1200" baseline="30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ers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résultats exploités dans l’enquête GUESSS)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2000" b="1" kern="1200" dirty="0" smtClean="0">
                          <a:solidFill>
                            <a:srgbClr val="238D3C"/>
                          </a:solidFill>
                          <a:latin typeface="+mn-lt"/>
                          <a:ea typeface="+mn-ea"/>
                          <a:cs typeface="+mn-cs"/>
                        </a:rPr>
                        <a:t>5. Réseau des Universités Entrepreneuriales au Maroc </a:t>
                      </a:r>
                      <a:endParaRPr lang="fr-FR" sz="2000" b="1" kern="1200" dirty="0">
                        <a:solidFill>
                          <a:srgbClr val="238D3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 fontAlgn="b">
                        <a:buFontTx/>
                        <a:buChar char="-"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Création du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Réseau des Universités Entrepreneuriales au Maroc</a:t>
                      </a:r>
                      <a:r>
                        <a:rPr lang="fr-FR" sz="1800" b="0" i="0" u="none" strike="noStrike" dirty="0" smtClean="0">
                          <a:latin typeface="+mn-lt"/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Lancement d'un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Appel d’Offres National </a:t>
                      </a:r>
                      <a:r>
                        <a:rPr lang="fr-FR" sz="1800" b="0" i="0" u="none" strike="noStrike" dirty="0" smtClean="0">
                          <a:latin typeface="+mn-lt"/>
                        </a:rPr>
                        <a:t>sur l’Entrepreneuriat Universitaire</a:t>
                      </a:r>
                    </a:p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Visite pour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l'Equipe Gagnante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 l’Appel d’Offres</a:t>
                      </a:r>
                    </a:p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u="none" strike="noStrike" dirty="0" smtClean="0">
                          <a:latin typeface="+mn-lt"/>
                        </a:rPr>
                        <a:t>Organisation du </a:t>
                      </a:r>
                      <a:r>
                        <a:rPr lang="fr-FR" sz="18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Congrès International sur l’Entrepreneuriat.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7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150523" cy="4572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du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 des GUESSS</a:t>
            </a:r>
            <a:endParaRPr lang="en-GB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e 3"/>
          <p:cNvGrpSpPr/>
          <p:nvPr/>
        </p:nvGrpSpPr>
        <p:grpSpPr>
          <a:xfrm>
            <a:off x="2696552" y="106797"/>
            <a:ext cx="3480318" cy="1162165"/>
            <a:chOff x="2696552" y="144121"/>
            <a:chExt cx="3480318" cy="1162165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8209" y="144121"/>
              <a:ext cx="688396" cy="565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96552" y="727721"/>
              <a:ext cx="3480318" cy="5785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Royaume du Maroc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Ministère de l’Enseignement</a:t>
              </a: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fr-F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Supérieur, de la Recherche Scientifique et de  la Formation des Cadres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C:\Users\USER\Desktop\Resume\BP_Conférence 2_Rabat\GUESSS_2016_INT_Report_final_Page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9" y="2102300"/>
            <a:ext cx="2881422" cy="398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0642" y="2102300"/>
            <a:ext cx="5316279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2003:</a:t>
            </a:r>
            <a:r>
              <a:rPr lang="fr-FR" dirty="0" smtClean="0"/>
              <a:t> Publication de la première enquête GUESSS </a:t>
            </a:r>
            <a:r>
              <a:rPr lang="fr-FR" dirty="0"/>
              <a:t>(Global </a:t>
            </a:r>
            <a:r>
              <a:rPr lang="fr-FR" dirty="0" err="1"/>
              <a:t>University</a:t>
            </a:r>
            <a:r>
              <a:rPr lang="fr-FR" dirty="0"/>
              <a:t> Entrepreneurial Spirit </a:t>
            </a:r>
            <a:r>
              <a:rPr lang="fr-FR" dirty="0" err="1"/>
              <a:t>Students</a:t>
            </a:r>
            <a:r>
              <a:rPr lang="fr-FR" dirty="0"/>
              <a:t>´ Survey</a:t>
            </a:r>
            <a:r>
              <a:rPr lang="fr-FR" dirty="0" smtClean="0"/>
              <a:t>) </a:t>
            </a:r>
            <a:r>
              <a:rPr lang="en-US" dirty="0" smtClean="0"/>
              <a:t>par Swiss  Research </a:t>
            </a:r>
            <a:r>
              <a:rPr lang="en-US" dirty="0"/>
              <a:t>Institute of Small Business and Entrepreneurship </a:t>
            </a:r>
            <a:r>
              <a:rPr lang="en-US" dirty="0" smtClean="0"/>
              <a:t>de </a:t>
            </a:r>
            <a:r>
              <a:rPr lang="en-US" dirty="0" err="1" smtClean="0"/>
              <a:t>l’Université</a:t>
            </a:r>
            <a:r>
              <a:rPr lang="en-US" dirty="0" smtClean="0"/>
              <a:t> </a:t>
            </a:r>
            <a:r>
              <a:rPr lang="fr-FR" dirty="0" smtClean="0"/>
              <a:t>St. </a:t>
            </a:r>
            <a:r>
              <a:rPr lang="fr-FR" dirty="0" err="1" smtClean="0"/>
              <a:t>Gallen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rgbClr val="0070C0"/>
                </a:solidFill>
              </a:rPr>
              <a:t>étude sur les intentions et les activités entrepreneuriales des étudiants).</a:t>
            </a:r>
          </a:p>
          <a:p>
            <a:pPr algn="just"/>
            <a:endParaRPr lang="fr-FR" sz="800" dirty="0" smtClean="0"/>
          </a:p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2006: </a:t>
            </a:r>
            <a:r>
              <a:rPr lang="fr-FR" dirty="0" smtClean="0"/>
              <a:t>Publication conjointe de l’enquête GUESSS  par l’Université St. </a:t>
            </a:r>
            <a:r>
              <a:rPr lang="fr-FR" dirty="0" err="1" smtClean="0"/>
              <a:t>Gallen</a:t>
            </a:r>
            <a:r>
              <a:rPr lang="fr-FR" dirty="0" smtClean="0"/>
              <a:t> et l’Université de Bern.</a:t>
            </a:r>
          </a:p>
          <a:p>
            <a:pPr algn="just"/>
            <a:endParaRPr lang="fr-FR" sz="800" dirty="0"/>
          </a:p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2016:</a:t>
            </a:r>
            <a:r>
              <a:rPr lang="fr-FR" dirty="0" smtClean="0"/>
              <a:t> 7</a:t>
            </a:r>
            <a:r>
              <a:rPr lang="fr-FR" baseline="30000" dirty="0" smtClean="0"/>
              <a:t>ème</a:t>
            </a:r>
            <a:r>
              <a:rPr lang="fr-FR" dirty="0" smtClean="0"/>
              <a:t> édition de l’enquête </a:t>
            </a:r>
          </a:p>
          <a:p>
            <a:pPr marL="742950" lvl="1" indent="-285750" algn="just">
              <a:buBlip>
                <a:blip r:embed="rId4"/>
              </a:buBlip>
            </a:pPr>
            <a:r>
              <a:rPr lang="fr-FR" b="1" dirty="0" smtClean="0">
                <a:solidFill>
                  <a:srgbClr val="0070C0"/>
                </a:solidFill>
              </a:rPr>
              <a:t>50 pays </a:t>
            </a:r>
            <a:r>
              <a:rPr lang="fr-FR" dirty="0" smtClean="0"/>
              <a:t>(dont le </a:t>
            </a:r>
            <a:r>
              <a:rPr lang="fr-FR" b="1" dirty="0">
                <a:solidFill>
                  <a:srgbClr val="0070C0"/>
                </a:solidFill>
              </a:rPr>
              <a:t>Maroc </a:t>
            </a:r>
            <a:r>
              <a:rPr lang="fr-FR" dirty="0"/>
              <a:t>comme seul pays d’Afrique et du Moyen Orient participant à l’étude</a:t>
            </a:r>
            <a:r>
              <a:rPr lang="fr-FR" dirty="0" smtClean="0"/>
              <a:t>).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70C0"/>
                </a:solidFill>
              </a:rPr>
              <a:t>1000 universités </a:t>
            </a:r>
            <a:r>
              <a:rPr lang="fr-FR" dirty="0" smtClean="0"/>
              <a:t>participantes (</a:t>
            </a:r>
            <a:r>
              <a:rPr lang="fr-FR" b="1" dirty="0" smtClean="0">
                <a:solidFill>
                  <a:srgbClr val="0070C0"/>
                </a:solidFill>
              </a:rPr>
              <a:t>122.000</a:t>
            </a:r>
            <a:r>
              <a:rPr lang="fr-FR" dirty="0" smtClean="0"/>
              <a:t> enquêtés).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54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2397</TotalTime>
  <Words>1156</Words>
  <Application>Microsoft Office PowerPoint</Application>
  <PresentationFormat>Affichage à l'écran (4:3)</PresentationFormat>
  <Paragraphs>144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TEMPUS « DEVeloppement des compétences ENtrepreneuriales à l‘université marocaine: Créativité, Connaissance &amp; Culture » (DEVEN3C )</vt:lpstr>
      <vt:lpstr>Description de la pratique</vt:lpstr>
      <vt:lpstr>Ancrage dans le contexte</vt:lpstr>
      <vt:lpstr>Ancrage dans le contexte</vt:lpstr>
      <vt:lpstr>Objectifs du projet</vt:lpstr>
      <vt:lpstr>Activités du projet</vt:lpstr>
      <vt:lpstr>Activités du projet</vt:lpstr>
      <vt:lpstr>Activités du projet</vt:lpstr>
      <vt:lpstr>Activités du projet: Etude des GUESSS</vt:lpstr>
      <vt:lpstr>Activités du projet: Etude des GUESSS (cas du Maroc)</vt:lpstr>
      <vt:lpstr>Visibilité de la pratique</vt:lpstr>
      <vt:lpstr>Visibilité de la pratique</vt:lpstr>
      <vt:lpstr>Transférabilité de la pratique</vt:lpstr>
      <vt:lpstr>Impact de la pratique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carmen</dc:creator>
  <cp:keywords>RESUME</cp:keywords>
  <cp:lastModifiedBy>USER</cp:lastModifiedBy>
  <cp:revision>135</cp:revision>
  <dcterms:created xsi:type="dcterms:W3CDTF">2016-03-01T12:20:59Z</dcterms:created>
  <dcterms:modified xsi:type="dcterms:W3CDTF">2016-12-16T10:32:54Z</dcterms:modified>
</cp:coreProperties>
</file>